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Lst>
  <p:sldSz cy="5143500" cx="9144000"/>
  <p:notesSz cx="6858000" cy="9144000"/>
  <p:embeddedFontLst>
    <p:embeddedFont>
      <p:font typeface="Play"/>
      <p:regular r:id="rId47"/>
      <p:bold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44" Type="http://schemas.openxmlformats.org/officeDocument/2006/relationships/slide" Target="slides/slide38.xml"/><Relationship Id="rId21" Type="http://schemas.openxmlformats.org/officeDocument/2006/relationships/slide" Target="slides/slide15.xml"/><Relationship Id="rId43" Type="http://schemas.openxmlformats.org/officeDocument/2006/relationships/slide" Target="slides/slide37.xml"/><Relationship Id="rId24" Type="http://schemas.openxmlformats.org/officeDocument/2006/relationships/slide" Target="slides/slide18.xml"/><Relationship Id="rId46" Type="http://schemas.openxmlformats.org/officeDocument/2006/relationships/slide" Target="slides/slide40.xml"/><Relationship Id="rId23" Type="http://schemas.openxmlformats.org/officeDocument/2006/relationships/slide" Target="slides/slide17.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8" Type="http://schemas.openxmlformats.org/officeDocument/2006/relationships/font" Target="fonts/Play-bold.fntdata"/><Relationship Id="rId25" Type="http://schemas.openxmlformats.org/officeDocument/2006/relationships/slide" Target="slides/slide19.xml"/><Relationship Id="rId47" Type="http://schemas.openxmlformats.org/officeDocument/2006/relationships/font" Target="fonts/Play-regular.fntdata"/><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4ce03284c4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34ce03284c4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70a9ec7184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70a9ec7184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70a9ec7184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70a9ec7184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70a9ec7184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70a9ec7184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0a9ec7184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70a9ec7184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71f0f4898b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71f0f4898b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4e6ef56d32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4e6ef56d32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70a9ec7184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70a9ec7184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370a9ec7184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370a9ec7184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70a9ec7184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70a9ec7184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71f0f4898b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71f0f4898b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4da0be44f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4da0be44f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70a9ec7184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70a9ec7184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70a9ec7184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70a9ec7184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70a9ec7184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70a9ec718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70a9ec7184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70a9ec7184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70a9ec7184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70a9ec7184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70a9ec7184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70a9ec7184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70a9ec7184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370a9ec7184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70a9ec7184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70a9ec7184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703859ddd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703859ddd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70a9ec718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70a9ec718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ce425332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4ce42533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370a9ec7184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370a9ec7184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70a9ec7184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370a9ec7184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70a9ec7184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70a9ec7184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70a9ec7184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370a9ec7184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70a9ec7184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70a9ec7184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370a9ec7184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370a9ec7184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70a9ec7184_0_1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370a9ec7184_0_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370a9ec71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370a9ec71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70a9ec718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370a9ec718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36ed422fe98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36ed422fe98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da0be44f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4da0be44f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6d5c025138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36d5c025138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6ed422fe98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6ed422fe98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f1b835a50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f1b835a50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6ed422fe9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6ed422fe9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70a9ec718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70a9ec718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70a9ec7184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70a9ec7184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8" name="Google Shape;58;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Google Shape;59;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2" name="Google Shape;62;p15"/>
          <p:cNvSpPr txBox="1"/>
          <p:nvPr>
            <p:ph idx="1" type="subTitle"/>
          </p:nvPr>
        </p:nvSpPr>
        <p:spPr>
          <a:xfrm>
            <a:off x="1143000" y="2701529"/>
            <a:ext cx="6858000" cy="1241700"/>
          </a:xfrm>
          <a:prstGeom prst="rect">
            <a:avLst/>
          </a:prstGeom>
          <a:noFill/>
          <a:ln>
            <a:noFill/>
          </a:ln>
        </p:spPr>
        <p:txBody>
          <a:bodyPr anchorCtr="0" anchor="t" bIns="34275" lIns="68575" spcFirstLastPara="1" rIns="68575" wrap="square" tIns="34275">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63" name="Google Shape;63;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4" name="Google Shape;64;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5" name="Google Shape;65;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8" name="Google Shape;68;p1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0" name="Google Shape;70;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623888" y="1282303"/>
            <a:ext cx="7886700" cy="21396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4" name="Google Shape;74;p17"/>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757575"/>
              </a:buClr>
              <a:buSzPts val="1800"/>
              <a:buNone/>
              <a:defRPr sz="1800">
                <a:solidFill>
                  <a:srgbClr val="757575"/>
                </a:solidFill>
              </a:defRPr>
            </a:lvl1pPr>
            <a:lvl2pPr indent="-228600" lvl="1" marL="914400" algn="l">
              <a:lnSpc>
                <a:spcPct val="90000"/>
              </a:lnSpc>
              <a:spcBef>
                <a:spcPts val="400"/>
              </a:spcBef>
              <a:spcAft>
                <a:spcPts val="0"/>
              </a:spcAft>
              <a:buClr>
                <a:srgbClr val="757575"/>
              </a:buClr>
              <a:buSzPts val="1500"/>
              <a:buNone/>
              <a:defRPr sz="1500">
                <a:solidFill>
                  <a:srgbClr val="757575"/>
                </a:solidFill>
              </a:defRPr>
            </a:lvl2pPr>
            <a:lvl3pPr indent="-228600" lvl="2" marL="1371600" algn="l">
              <a:lnSpc>
                <a:spcPct val="90000"/>
              </a:lnSpc>
              <a:spcBef>
                <a:spcPts val="400"/>
              </a:spcBef>
              <a:spcAft>
                <a:spcPts val="0"/>
              </a:spcAft>
              <a:buClr>
                <a:srgbClr val="757575"/>
              </a:buClr>
              <a:buSzPts val="1400"/>
              <a:buNone/>
              <a:defRPr sz="1400">
                <a:solidFill>
                  <a:srgbClr val="757575"/>
                </a:solidFill>
              </a:defRPr>
            </a:lvl3pPr>
            <a:lvl4pPr indent="-228600" lvl="3" marL="1828800" algn="l">
              <a:lnSpc>
                <a:spcPct val="90000"/>
              </a:lnSpc>
              <a:spcBef>
                <a:spcPts val="400"/>
              </a:spcBef>
              <a:spcAft>
                <a:spcPts val="0"/>
              </a:spcAft>
              <a:buClr>
                <a:srgbClr val="757575"/>
              </a:buClr>
              <a:buSzPts val="1200"/>
              <a:buNone/>
              <a:defRPr sz="1200">
                <a:solidFill>
                  <a:srgbClr val="757575"/>
                </a:solidFill>
              </a:defRPr>
            </a:lvl4pPr>
            <a:lvl5pPr indent="-228600" lvl="4" marL="2286000" algn="l">
              <a:lnSpc>
                <a:spcPct val="90000"/>
              </a:lnSpc>
              <a:spcBef>
                <a:spcPts val="400"/>
              </a:spcBef>
              <a:spcAft>
                <a:spcPts val="0"/>
              </a:spcAft>
              <a:buClr>
                <a:srgbClr val="757575"/>
              </a:buClr>
              <a:buSzPts val="1200"/>
              <a:buNone/>
              <a:defRPr sz="1200">
                <a:solidFill>
                  <a:srgbClr val="757575"/>
                </a:solidFill>
              </a:defRPr>
            </a:lvl5pPr>
            <a:lvl6pPr indent="-228600" lvl="5" marL="2743200" algn="l">
              <a:lnSpc>
                <a:spcPct val="90000"/>
              </a:lnSpc>
              <a:spcBef>
                <a:spcPts val="400"/>
              </a:spcBef>
              <a:spcAft>
                <a:spcPts val="0"/>
              </a:spcAft>
              <a:buClr>
                <a:srgbClr val="757575"/>
              </a:buClr>
              <a:buSzPts val="1200"/>
              <a:buNone/>
              <a:defRPr sz="1200">
                <a:solidFill>
                  <a:srgbClr val="757575"/>
                </a:solidFill>
              </a:defRPr>
            </a:lvl6pPr>
            <a:lvl7pPr indent="-228600" lvl="6" marL="3200400" algn="l">
              <a:lnSpc>
                <a:spcPct val="90000"/>
              </a:lnSpc>
              <a:spcBef>
                <a:spcPts val="400"/>
              </a:spcBef>
              <a:spcAft>
                <a:spcPts val="0"/>
              </a:spcAft>
              <a:buClr>
                <a:srgbClr val="757575"/>
              </a:buClr>
              <a:buSzPts val="1200"/>
              <a:buNone/>
              <a:defRPr sz="1200">
                <a:solidFill>
                  <a:srgbClr val="757575"/>
                </a:solidFill>
              </a:defRPr>
            </a:lvl7pPr>
            <a:lvl8pPr indent="-228600" lvl="7" marL="3657600" algn="l">
              <a:lnSpc>
                <a:spcPct val="90000"/>
              </a:lnSpc>
              <a:spcBef>
                <a:spcPts val="400"/>
              </a:spcBef>
              <a:spcAft>
                <a:spcPts val="0"/>
              </a:spcAft>
              <a:buClr>
                <a:srgbClr val="757575"/>
              </a:buClr>
              <a:buSzPts val="1200"/>
              <a:buNone/>
              <a:defRPr sz="1200">
                <a:solidFill>
                  <a:srgbClr val="757575"/>
                </a:solidFill>
              </a:defRPr>
            </a:lvl8pPr>
            <a:lvl9pPr indent="-228600" lvl="8" marL="4114800" algn="l">
              <a:lnSpc>
                <a:spcPct val="90000"/>
              </a:lnSpc>
              <a:spcBef>
                <a:spcPts val="400"/>
              </a:spcBef>
              <a:spcAft>
                <a:spcPts val="0"/>
              </a:spcAft>
              <a:buClr>
                <a:srgbClr val="757575"/>
              </a:buClr>
              <a:buSzPts val="1200"/>
              <a:buNone/>
              <a:defRPr sz="1200">
                <a:solidFill>
                  <a:srgbClr val="757575"/>
                </a:solidFill>
              </a:defRPr>
            </a:lvl9pPr>
          </a:lstStyle>
          <a:p/>
        </p:txBody>
      </p:sp>
      <p:sp>
        <p:nvSpPr>
          <p:cNvPr id="75" name="Google Shape;75;p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6" name="Google Shape;76;p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7" name="Google Shape;77;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0" name="Google Shape;80;p18"/>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8"/>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1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3" name="Google Shape;83;p1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4" name="Google Shape;84;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7" name="Google Shape;87;p19"/>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8" name="Google Shape;88;p19"/>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9"/>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0" name="Google Shape;90;p19"/>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6" name="Google Shape;96;p2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21"/>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rm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02" name="Google Shape;102;p21"/>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03" name="Google Shape;103;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5" name="Google Shape;105;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8" name="Google Shape;108;p22"/>
          <p:cNvSpPr/>
          <p:nvPr>
            <p:ph idx="2" type="pic"/>
          </p:nvPr>
        </p:nvSpPr>
        <p:spPr>
          <a:xfrm>
            <a:off x="3887391" y="740569"/>
            <a:ext cx="4629300" cy="3655200"/>
          </a:xfrm>
          <a:prstGeom prst="rect">
            <a:avLst/>
          </a:prstGeom>
          <a:noFill/>
          <a:ln>
            <a:noFill/>
          </a:ln>
        </p:spPr>
      </p:sp>
      <p:sp>
        <p:nvSpPr>
          <p:cNvPr id="109" name="Google Shape;109;p22"/>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10" name="Google Shape;110;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5" name="Google Shape;115;p2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7" name="Google Shape;117;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8" name="Google Shape;118;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1" name="Google Shape;121;p24"/>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3" name="Google Shape;123;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5" name="Shape 125"/>
        <p:cNvGrpSpPr/>
        <p:nvPr/>
      </p:nvGrpSpPr>
      <p:grpSpPr>
        <a:xfrm>
          <a:off x="0" y="0"/>
          <a:ext cx="0" cy="0"/>
          <a:chOff x="0" y="0"/>
          <a:chExt cx="0" cy="0"/>
        </a:xfrm>
      </p:grpSpPr>
      <p:sp>
        <p:nvSpPr>
          <p:cNvPr id="126" name="Google Shape;126;p25"/>
          <p:cNvSpPr txBox="1"/>
          <p:nvPr>
            <p:ph type="title"/>
          </p:nvPr>
        </p:nvSpPr>
        <p:spPr>
          <a:xfrm>
            <a:off x="311700" y="445025"/>
            <a:ext cx="8520600" cy="572700"/>
          </a:xfrm>
          <a:prstGeom prst="rect">
            <a:avLst/>
          </a:prstGeom>
        </p:spPr>
        <p:txBody>
          <a:bodyPr anchorCtr="0" anchor="ctr" bIns="34275" lIns="68575" spcFirstLastPara="1" rIns="68575" wrap="square" tIns="34275">
            <a:norm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7" name="Google Shape;127;p25"/>
          <p:cNvSpPr txBox="1"/>
          <p:nvPr>
            <p:ph idx="1" type="body"/>
          </p:nvPr>
        </p:nvSpPr>
        <p:spPr>
          <a:xfrm>
            <a:off x="311700" y="1152475"/>
            <a:ext cx="8520600" cy="3416400"/>
          </a:xfrm>
          <a:prstGeom prst="rect">
            <a:avLst/>
          </a:prstGeom>
        </p:spPr>
        <p:txBody>
          <a:bodyPr anchorCtr="0" anchor="t" bIns="34275" lIns="68575" spcFirstLastPara="1" rIns="68575" wrap="square" tIns="34275">
            <a:norm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128" name="Google Shape;128;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algn="l">
              <a:lnSpc>
                <a:spcPct val="90000"/>
              </a:lnSpc>
              <a:spcBef>
                <a:spcPts val="0"/>
              </a:spcBef>
              <a:spcAft>
                <a:spcPts val="0"/>
              </a:spcAft>
              <a:buClr>
                <a:schemeClr val="dk1"/>
              </a:buClr>
              <a:buSzPts val="3300"/>
              <a:buFont typeface="Play"/>
              <a:buNone/>
              <a:defRPr b="0" i="0" sz="3300" u="none" cap="none" strike="noStrike">
                <a:solidFill>
                  <a:schemeClr val="dk1"/>
                </a:solidFill>
                <a:latin typeface="Play"/>
                <a:ea typeface="Play"/>
                <a:cs typeface="Play"/>
                <a:sym typeface="Pl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757575"/>
                </a:solidFill>
                <a:latin typeface="Arial"/>
                <a:ea typeface="Arial"/>
                <a:cs typeface="Arial"/>
                <a:sym typeface="Arial"/>
              </a:defRPr>
            </a:lvl1pPr>
            <a:lvl2pPr lvl="1" marR="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757575"/>
                </a:solidFill>
                <a:latin typeface="Arial"/>
                <a:ea typeface="Arial"/>
                <a:cs typeface="Arial"/>
                <a:sym typeface="Arial"/>
              </a:defRPr>
            </a:lvl1pPr>
            <a:lvl2pPr lvl="1" marR="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757575"/>
                </a:solidFill>
                <a:latin typeface="Arial"/>
                <a:ea typeface="Arial"/>
                <a:cs typeface="Arial"/>
                <a:sym typeface="Arial"/>
              </a:defRPr>
            </a:lvl1pPr>
            <a:lvl2pPr indent="0" lvl="1" marL="0" marR="0" algn="r">
              <a:spcBef>
                <a:spcPts val="0"/>
              </a:spcBef>
              <a:buNone/>
              <a:defRPr b="0" i="0" sz="900" u="none" cap="none" strike="noStrike">
                <a:solidFill>
                  <a:srgbClr val="757575"/>
                </a:solidFill>
                <a:latin typeface="Arial"/>
                <a:ea typeface="Arial"/>
                <a:cs typeface="Arial"/>
                <a:sym typeface="Arial"/>
              </a:defRPr>
            </a:lvl2pPr>
            <a:lvl3pPr indent="0" lvl="2" marL="0" marR="0" algn="r">
              <a:spcBef>
                <a:spcPts val="0"/>
              </a:spcBef>
              <a:buNone/>
              <a:defRPr b="0" i="0" sz="900" u="none" cap="none" strike="noStrike">
                <a:solidFill>
                  <a:srgbClr val="757575"/>
                </a:solidFill>
                <a:latin typeface="Arial"/>
                <a:ea typeface="Arial"/>
                <a:cs typeface="Arial"/>
                <a:sym typeface="Arial"/>
              </a:defRPr>
            </a:lvl3pPr>
            <a:lvl4pPr indent="0" lvl="3" marL="0" marR="0" algn="r">
              <a:spcBef>
                <a:spcPts val="0"/>
              </a:spcBef>
              <a:buNone/>
              <a:defRPr b="0" i="0" sz="900" u="none" cap="none" strike="noStrike">
                <a:solidFill>
                  <a:srgbClr val="757575"/>
                </a:solidFill>
                <a:latin typeface="Arial"/>
                <a:ea typeface="Arial"/>
                <a:cs typeface="Arial"/>
                <a:sym typeface="Arial"/>
              </a:defRPr>
            </a:lvl4pPr>
            <a:lvl5pPr indent="0" lvl="4" marL="0" marR="0" algn="r">
              <a:spcBef>
                <a:spcPts val="0"/>
              </a:spcBef>
              <a:buNone/>
              <a:defRPr b="0" i="0" sz="900" u="none" cap="none" strike="noStrike">
                <a:solidFill>
                  <a:srgbClr val="757575"/>
                </a:solidFill>
                <a:latin typeface="Arial"/>
                <a:ea typeface="Arial"/>
                <a:cs typeface="Arial"/>
                <a:sym typeface="Arial"/>
              </a:defRPr>
            </a:lvl5pPr>
            <a:lvl6pPr indent="0" lvl="5" marL="0" marR="0" algn="r">
              <a:spcBef>
                <a:spcPts val="0"/>
              </a:spcBef>
              <a:buNone/>
              <a:defRPr b="0" i="0" sz="900" u="none" cap="none" strike="noStrike">
                <a:solidFill>
                  <a:srgbClr val="757575"/>
                </a:solidFill>
                <a:latin typeface="Arial"/>
                <a:ea typeface="Arial"/>
                <a:cs typeface="Arial"/>
                <a:sym typeface="Arial"/>
              </a:defRPr>
            </a:lvl6pPr>
            <a:lvl7pPr indent="0" lvl="6" marL="0" marR="0" algn="r">
              <a:spcBef>
                <a:spcPts val="0"/>
              </a:spcBef>
              <a:buNone/>
              <a:defRPr b="0" i="0" sz="900" u="none" cap="none" strike="noStrike">
                <a:solidFill>
                  <a:srgbClr val="757575"/>
                </a:solidFill>
                <a:latin typeface="Arial"/>
                <a:ea typeface="Arial"/>
                <a:cs typeface="Arial"/>
                <a:sym typeface="Arial"/>
              </a:defRPr>
            </a:lvl7pPr>
            <a:lvl8pPr indent="0" lvl="7" marL="0" marR="0" algn="r">
              <a:spcBef>
                <a:spcPts val="0"/>
              </a:spcBef>
              <a:buNone/>
              <a:defRPr b="0" i="0" sz="900" u="none" cap="none" strike="noStrike">
                <a:solidFill>
                  <a:srgbClr val="757575"/>
                </a:solidFill>
                <a:latin typeface="Arial"/>
                <a:ea typeface="Arial"/>
                <a:cs typeface="Arial"/>
                <a:sym typeface="Arial"/>
              </a:defRPr>
            </a:lvl8pPr>
            <a:lvl9pPr indent="0" lvl="8" marL="0" marR="0" algn="r">
              <a:spcBef>
                <a:spcPts val="0"/>
              </a:spcBef>
              <a:buNone/>
              <a:defRPr b="0" i="0" sz="9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0.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descr="A light bulb with a question mark&#10;&#10;Description automatically generated" id="133" name="Google Shape;133;p26"/>
          <p:cNvPicPr preferRelativeResize="0"/>
          <p:nvPr/>
        </p:nvPicPr>
        <p:blipFill rotWithShape="1">
          <a:blip r:embed="rId3">
            <a:alphaModFix/>
          </a:blip>
          <a:srcRect b="0" l="0" r="0" t="0"/>
          <a:stretch/>
        </p:blipFill>
        <p:spPr>
          <a:xfrm>
            <a:off x="632639" y="1184642"/>
            <a:ext cx="2947242" cy="2774214"/>
          </a:xfrm>
          <a:prstGeom prst="rect">
            <a:avLst/>
          </a:prstGeom>
          <a:noFill/>
          <a:ln>
            <a:noFill/>
          </a:ln>
        </p:spPr>
      </p:pic>
      <p:sp>
        <p:nvSpPr>
          <p:cNvPr id="134" name="Google Shape;134;p26"/>
          <p:cNvSpPr txBox="1"/>
          <p:nvPr/>
        </p:nvSpPr>
        <p:spPr>
          <a:xfrm>
            <a:off x="3547536" y="1452211"/>
            <a:ext cx="5195700" cy="19932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i="0" lang="en-GB" sz="5400" u="none" cap="none" strike="noStrike">
                <a:solidFill>
                  <a:schemeClr val="dk1"/>
                </a:solidFill>
              </a:rPr>
              <a:t>WELCOME</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100" u="none" cap="none" strike="noStrike">
                <a:solidFill>
                  <a:schemeClr val="dk1"/>
                </a:solidFill>
              </a:rPr>
              <a:t>To IDEA </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200" u="none" cap="none" strike="noStrike">
                <a:solidFill>
                  <a:schemeClr val="dk1"/>
                </a:solidFill>
              </a:rPr>
              <a:t>Innovative Driving Education Acade</a:t>
            </a:r>
            <a:r>
              <a:rPr b="0" i="0" lang="en-GB" sz="2200" u="none" cap="none" strike="noStrike">
                <a:solidFill>
                  <a:schemeClr val="dk1"/>
                </a:solidFill>
                <a:latin typeface="Play"/>
                <a:ea typeface="Play"/>
                <a:cs typeface="Play"/>
                <a:sym typeface="Play"/>
              </a:rPr>
              <a:t>my</a:t>
            </a:r>
            <a:endParaRPr sz="1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Assessment Planning</a:t>
            </a:r>
            <a:endParaRPr/>
          </a:p>
        </p:txBody>
      </p:sp>
      <p:sp>
        <p:nvSpPr>
          <p:cNvPr id="188" name="Google Shape;188;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This stage is about planning for the assessment.</a:t>
            </a:r>
            <a:endParaRPr/>
          </a:p>
          <a:p>
            <a:pPr indent="0" lvl="0" marL="0" rtl="0" algn="l">
              <a:spcBef>
                <a:spcPts val="1200"/>
              </a:spcBef>
              <a:spcAft>
                <a:spcPts val="0"/>
              </a:spcAft>
              <a:buNone/>
            </a:pPr>
            <a:r>
              <a:rPr lang="en-GB"/>
              <a:t>Agree the type of assessment you use.</a:t>
            </a:r>
            <a:endParaRPr/>
          </a:p>
          <a:p>
            <a:pPr indent="0" lvl="0" marL="0" rtl="0" algn="l">
              <a:spcBef>
                <a:spcPts val="1200"/>
              </a:spcBef>
              <a:spcAft>
                <a:spcPts val="0"/>
              </a:spcAft>
              <a:buNone/>
            </a:pPr>
            <a:r>
              <a:rPr lang="en-GB"/>
              <a:t>Set appropriate target dates to work towards.</a:t>
            </a:r>
            <a:endParaRPr/>
          </a:p>
          <a:p>
            <a:pPr indent="0" lvl="0" marL="0" rtl="0" algn="l">
              <a:spcBef>
                <a:spcPts val="1200"/>
              </a:spcBef>
              <a:spcAft>
                <a:spcPts val="0"/>
              </a:spcAft>
              <a:buNone/>
            </a:pPr>
            <a:r>
              <a:rPr lang="en-GB"/>
              <a:t>Contact others that might be used in the assessment.</a:t>
            </a:r>
            <a:endParaRPr/>
          </a:p>
          <a:p>
            <a:pPr indent="0" lvl="0" marL="0" rtl="0" algn="l">
              <a:spcBef>
                <a:spcPts val="1200"/>
              </a:spcBef>
              <a:spcAft>
                <a:spcPts val="1200"/>
              </a:spcAft>
              <a:buNone/>
            </a:pPr>
            <a:r>
              <a:rPr lang="en-GB"/>
              <a:t>Know the guidelines for the assessment that is to be carried out.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Assessment Activity</a:t>
            </a:r>
            <a:endParaRPr/>
          </a:p>
        </p:txBody>
      </p:sp>
      <p:sp>
        <p:nvSpPr>
          <p:cNvPr id="194" name="Google Shape;194;p3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Decide the assessment method to be used.</a:t>
            </a:r>
            <a:endParaRPr/>
          </a:p>
          <a:p>
            <a:pPr indent="0" lvl="0" marL="0" rtl="0" algn="l">
              <a:spcBef>
                <a:spcPts val="1200"/>
              </a:spcBef>
              <a:spcAft>
                <a:spcPts val="0"/>
              </a:spcAft>
              <a:buNone/>
            </a:pPr>
            <a:r>
              <a:rPr lang="en-GB"/>
              <a:t>Will the assessment be formative, checking the learners progress and stages through discussions or reflective logs.  Formative assessment is also part of the “assessment of learning”, as it counts towards the achievement of learning something.</a:t>
            </a:r>
            <a:endParaRPr/>
          </a:p>
          <a:p>
            <a:pPr indent="0" lvl="0" marL="0" rtl="0" algn="l">
              <a:spcBef>
                <a:spcPts val="1200"/>
              </a:spcBef>
              <a:spcAft>
                <a:spcPts val="1200"/>
              </a:spcAft>
              <a:buNone/>
            </a:pPr>
            <a:r>
              <a:rPr lang="en-GB"/>
              <a:t>Will the assessment be summative, </a:t>
            </a:r>
            <a:r>
              <a:rPr lang="en-GB"/>
              <a:t>just</a:t>
            </a:r>
            <a:r>
              <a:rPr lang="en-GB"/>
              <a:t> having a test at the end of the training.  Basically a summary of learning carried out in the form of a test.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Assessment Decision and Feedback</a:t>
            </a:r>
            <a:endParaRPr/>
          </a:p>
        </p:txBody>
      </p:sp>
      <p:sp>
        <p:nvSpPr>
          <p:cNvPr id="200" name="Google Shape;200;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GB"/>
              <a:t>Judgement</a:t>
            </a:r>
            <a:r>
              <a:rPr lang="en-GB"/>
              <a:t> of success.</a:t>
            </a:r>
            <a:endParaRPr/>
          </a:p>
          <a:p>
            <a:pPr indent="0" lvl="0" marL="0" rtl="0" algn="l">
              <a:spcBef>
                <a:spcPts val="1200"/>
              </a:spcBef>
              <a:spcAft>
                <a:spcPts val="0"/>
              </a:spcAft>
              <a:buNone/>
            </a:pPr>
            <a:r>
              <a:rPr lang="en-GB"/>
              <a:t>Give constructive feedback.</a:t>
            </a:r>
            <a:endParaRPr/>
          </a:p>
          <a:p>
            <a:pPr indent="0" lvl="0" marL="0" rtl="0" algn="l">
              <a:spcBef>
                <a:spcPts val="1200"/>
              </a:spcBef>
              <a:spcAft>
                <a:spcPts val="0"/>
              </a:spcAft>
              <a:buNone/>
            </a:pPr>
            <a:r>
              <a:rPr lang="en-GB"/>
              <a:t>Agree next steps to take that will improve the performance.</a:t>
            </a:r>
            <a:endParaRPr/>
          </a:p>
          <a:p>
            <a:pPr indent="0" lvl="0" marL="0" rtl="0" algn="l">
              <a:spcBef>
                <a:spcPts val="1200"/>
              </a:spcBef>
              <a:spcAft>
                <a:spcPts val="0"/>
              </a:spcAft>
              <a:buNone/>
            </a:pPr>
            <a:r>
              <a:rPr lang="en-GB"/>
              <a:t>Record the assessment.</a:t>
            </a:r>
            <a:endParaRPr/>
          </a:p>
          <a:p>
            <a:pPr indent="0" lvl="0" marL="0" rtl="0" algn="l">
              <a:spcBef>
                <a:spcPts val="1200"/>
              </a:spcBef>
              <a:spcAft>
                <a:spcPts val="0"/>
              </a:spcAft>
              <a:buNone/>
            </a:pPr>
            <a:r>
              <a:rPr lang="en-GB"/>
              <a:t>Record the decision made.</a:t>
            </a:r>
            <a:endParaRPr/>
          </a:p>
          <a:p>
            <a:pPr indent="0" lvl="0" marL="0" rtl="0" algn="l">
              <a:spcBef>
                <a:spcPts val="1200"/>
              </a:spcBef>
              <a:spcAft>
                <a:spcPts val="0"/>
              </a:spcAft>
              <a:buNone/>
            </a:pPr>
            <a:r>
              <a:rPr lang="en-GB"/>
              <a:t>Record the maintenance agreed.</a:t>
            </a:r>
            <a:endParaRPr/>
          </a:p>
          <a:p>
            <a:pPr indent="0" lvl="0" marL="0" rtl="0" algn="l">
              <a:spcBef>
                <a:spcPts val="1200"/>
              </a:spcBef>
              <a:spcAft>
                <a:spcPts val="1200"/>
              </a:spcAft>
              <a:buNone/>
            </a:pPr>
            <a:r>
              <a:rPr lang="en-GB"/>
              <a:t>Send copies of the assessment, decision, and maintenance to whoever needs to know.</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Review of Progress</a:t>
            </a:r>
            <a:endParaRPr/>
          </a:p>
        </p:txBody>
      </p:sp>
      <p:sp>
        <p:nvSpPr>
          <p:cNvPr id="206" name="Google Shape;206;p3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Continue to review progress and achievements.</a:t>
            </a:r>
            <a:endParaRPr/>
          </a:p>
          <a:p>
            <a:pPr indent="0" lvl="0" marL="0" rtl="0" algn="l">
              <a:spcBef>
                <a:spcPts val="1200"/>
              </a:spcBef>
              <a:spcAft>
                <a:spcPts val="0"/>
              </a:spcAft>
              <a:buNone/>
            </a:pPr>
            <a:r>
              <a:rPr lang="en-GB"/>
              <a:t>Discuss any further actions needed.</a:t>
            </a:r>
            <a:endParaRPr/>
          </a:p>
          <a:p>
            <a:pPr indent="0" lvl="0" marL="0" rtl="0" algn="l">
              <a:spcBef>
                <a:spcPts val="1200"/>
              </a:spcBef>
              <a:spcAft>
                <a:spcPts val="0"/>
              </a:spcAft>
              <a:buNone/>
            </a:pPr>
            <a:r>
              <a:rPr lang="en-GB"/>
              <a:t>Engage the learner in their development.</a:t>
            </a:r>
            <a:endParaRPr/>
          </a:p>
          <a:p>
            <a:pPr indent="0" lvl="0" marL="0" rtl="0" algn="l">
              <a:spcBef>
                <a:spcPts val="1200"/>
              </a:spcBef>
              <a:spcAft>
                <a:spcPts val="0"/>
              </a:spcAft>
              <a:buNone/>
            </a:pPr>
            <a:r>
              <a:rPr lang="en-GB"/>
              <a:t>Record any changes that have been made since the assessment decision and feedback session.</a:t>
            </a:r>
            <a:endParaRPr/>
          </a:p>
          <a:p>
            <a:pPr indent="0" lvl="0" marL="0" rtl="0" algn="l">
              <a:spcBef>
                <a:spcPts val="1200"/>
              </a:spcBef>
              <a:spcAft>
                <a:spcPts val="1200"/>
              </a:spcAft>
              <a:buNone/>
            </a:pPr>
            <a:r>
              <a:rPr lang="en-GB"/>
              <a:t>Learning and development are a crucial part of the assessment process.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Book </a:t>
            </a:r>
            <a:r>
              <a:rPr lang="en-GB"/>
              <a:t>Recommendation</a:t>
            </a:r>
            <a:endParaRPr/>
          </a:p>
        </p:txBody>
      </p:sp>
      <p:sp>
        <p:nvSpPr>
          <p:cNvPr id="212" name="Google Shape;212;p39"/>
          <p:cNvSpPr txBox="1"/>
          <p:nvPr>
            <p:ph idx="1" type="body"/>
          </p:nvPr>
        </p:nvSpPr>
        <p:spPr>
          <a:xfrm>
            <a:off x="263625" y="1996525"/>
            <a:ext cx="4806300" cy="687900"/>
          </a:xfrm>
          <a:prstGeom prst="rect">
            <a:avLst/>
          </a:prstGeom>
        </p:spPr>
        <p:txBody>
          <a:bodyPr anchorCtr="0" anchor="t" bIns="91425" lIns="91425" spcFirstLastPara="1" rIns="91425" wrap="square" tIns="91425">
            <a:noAutofit/>
          </a:bodyPr>
          <a:lstStyle/>
          <a:p>
            <a:pPr indent="0" lvl="0" marL="0" rtl="0" algn="l">
              <a:spcBef>
                <a:spcPts val="0"/>
              </a:spcBef>
              <a:spcAft>
                <a:spcPts val="1200"/>
              </a:spcAft>
              <a:buSzPts val="935"/>
              <a:buNone/>
            </a:pPr>
            <a:r>
              <a:rPr lang="en-GB" sz="2230"/>
              <a:t>You will find this book invaluable if you are thinking of gaining your assessors or </a:t>
            </a:r>
            <a:r>
              <a:rPr lang="en-GB" sz="2230"/>
              <a:t>verifiers</a:t>
            </a:r>
            <a:r>
              <a:rPr lang="en-GB" sz="2230"/>
              <a:t> qualifications</a:t>
            </a:r>
            <a:endParaRPr sz="2230"/>
          </a:p>
        </p:txBody>
      </p:sp>
      <p:pic>
        <p:nvPicPr>
          <p:cNvPr id="213" name="Google Shape;213;p39" title="51KVaeG8I3L._SY522_.jpg"/>
          <p:cNvPicPr preferRelativeResize="0"/>
          <p:nvPr/>
        </p:nvPicPr>
        <p:blipFill>
          <a:blip r:embed="rId3">
            <a:alphaModFix/>
          </a:blip>
          <a:stretch>
            <a:fillRect/>
          </a:stretch>
        </p:blipFill>
        <p:spPr>
          <a:xfrm>
            <a:off x="6054297" y="659750"/>
            <a:ext cx="2659200" cy="3824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0"/>
          <p:cNvSpPr txBox="1"/>
          <p:nvPr>
            <p:ph type="title"/>
          </p:nvPr>
        </p:nvSpPr>
        <p:spPr>
          <a:xfrm>
            <a:off x="311700" y="4245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Your Role as an Assessor</a:t>
            </a:r>
            <a:endParaRPr sz="3320"/>
          </a:p>
        </p:txBody>
      </p:sp>
      <p:pic>
        <p:nvPicPr>
          <p:cNvPr id="219" name="Google Shape;219;p40" title="assessment (1).png"/>
          <p:cNvPicPr preferRelativeResize="0"/>
          <p:nvPr/>
        </p:nvPicPr>
        <p:blipFill>
          <a:blip r:embed="rId3">
            <a:alphaModFix/>
          </a:blip>
          <a:stretch>
            <a:fillRect/>
          </a:stretch>
        </p:blipFill>
        <p:spPr>
          <a:xfrm>
            <a:off x="1157375" y="1023775"/>
            <a:ext cx="7204426" cy="4052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1"/>
          <p:cNvSpPr txBox="1"/>
          <p:nvPr>
            <p:ph type="title"/>
          </p:nvPr>
        </p:nvSpPr>
        <p:spPr>
          <a:xfrm>
            <a:off x="1423950" y="635025"/>
            <a:ext cx="62961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What do you think your role as an assessor is?</a:t>
            </a:r>
            <a:endParaRPr sz="3320"/>
          </a:p>
        </p:txBody>
      </p:sp>
      <p:pic>
        <p:nvPicPr>
          <p:cNvPr id="225" name="Google Shape;225;p41"/>
          <p:cNvPicPr preferRelativeResize="0"/>
          <p:nvPr/>
        </p:nvPicPr>
        <p:blipFill>
          <a:blip r:embed="rId3">
            <a:alphaModFix/>
          </a:blip>
          <a:stretch>
            <a:fillRect/>
          </a:stretch>
        </p:blipFill>
        <p:spPr>
          <a:xfrm>
            <a:off x="1653250" y="1814050"/>
            <a:ext cx="5837501" cy="32836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Your Role as an Assessor</a:t>
            </a:r>
            <a:endParaRPr/>
          </a:p>
        </p:txBody>
      </p:sp>
      <p:sp>
        <p:nvSpPr>
          <p:cNvPr id="231" name="Google Shape;231;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Adapt teaching, learning and assessment activities.</a:t>
            </a:r>
            <a:endParaRPr/>
          </a:p>
          <a:p>
            <a:pPr indent="0" lvl="0" marL="0" rtl="0" algn="l">
              <a:spcBef>
                <a:spcPts val="1200"/>
              </a:spcBef>
              <a:spcAft>
                <a:spcPts val="0"/>
              </a:spcAft>
              <a:buNone/>
            </a:pPr>
            <a:r>
              <a:rPr lang="en-GB"/>
              <a:t>Make sure you know your learners progress and </a:t>
            </a:r>
            <a:r>
              <a:rPr lang="en-GB"/>
              <a:t>achievements</a:t>
            </a:r>
            <a:r>
              <a:rPr lang="en-GB"/>
              <a:t>.</a:t>
            </a:r>
            <a:endParaRPr/>
          </a:p>
          <a:p>
            <a:pPr indent="0" lvl="0" marL="0" rtl="0" algn="l">
              <a:spcBef>
                <a:spcPts val="1200"/>
              </a:spcBef>
              <a:spcAft>
                <a:spcPts val="0"/>
              </a:spcAft>
              <a:buNone/>
            </a:pPr>
            <a:r>
              <a:rPr lang="en-GB"/>
              <a:t>Carry out all aspects of the assessment cycle and keep records.</a:t>
            </a:r>
            <a:endParaRPr/>
          </a:p>
          <a:p>
            <a:pPr indent="0" lvl="0" marL="0" rtl="0" algn="l">
              <a:spcBef>
                <a:spcPts val="1200"/>
              </a:spcBef>
              <a:spcAft>
                <a:spcPts val="0"/>
              </a:spcAft>
              <a:buNone/>
            </a:pPr>
            <a:r>
              <a:rPr lang="en-GB"/>
              <a:t>Develop the learners self-assessment skills.</a:t>
            </a:r>
            <a:endParaRPr/>
          </a:p>
          <a:p>
            <a:pPr indent="0" lvl="0" marL="0" rtl="0" algn="l">
              <a:spcBef>
                <a:spcPts val="1200"/>
              </a:spcBef>
              <a:spcAft>
                <a:spcPts val="0"/>
              </a:spcAft>
              <a:buNone/>
            </a:pPr>
            <a:r>
              <a:rPr lang="en-GB"/>
              <a:t>Find out any learner needs or particular learning requirements.</a:t>
            </a:r>
            <a:endParaRPr/>
          </a:p>
          <a:p>
            <a:pPr indent="0" lvl="0" marL="0" rtl="0" algn="l">
              <a:spcBef>
                <a:spcPts val="1200"/>
              </a:spcBef>
              <a:spcAft>
                <a:spcPts val="1200"/>
              </a:spcAft>
              <a:buNone/>
            </a:pPr>
            <a:r>
              <a:rPr lang="en-GB"/>
              <a:t>Empower learners to take control of their learning.</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Your Role as an Assessor cont’d</a:t>
            </a:r>
            <a:endParaRPr/>
          </a:p>
        </p:txBody>
      </p:sp>
      <p:sp>
        <p:nvSpPr>
          <p:cNvPr id="237" name="Google Shape;237;p43"/>
          <p:cNvSpPr txBox="1"/>
          <p:nvPr>
            <p:ph idx="1" type="body"/>
          </p:nvPr>
        </p:nvSpPr>
        <p:spPr>
          <a:xfrm>
            <a:off x="311700" y="12311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Follow the assessment criteria.</a:t>
            </a:r>
            <a:endParaRPr/>
          </a:p>
          <a:p>
            <a:pPr indent="0" lvl="0" marL="0" rtl="0" algn="l">
              <a:spcBef>
                <a:spcPts val="1200"/>
              </a:spcBef>
              <a:spcAft>
                <a:spcPts val="0"/>
              </a:spcAft>
              <a:buNone/>
            </a:pPr>
            <a:r>
              <a:rPr lang="en-GB"/>
              <a:t>Improve the learners </a:t>
            </a:r>
            <a:r>
              <a:rPr lang="en-GB"/>
              <a:t>motivation</a:t>
            </a:r>
            <a:r>
              <a:rPr lang="en-GB"/>
              <a:t> and self-esteem.</a:t>
            </a:r>
            <a:endParaRPr/>
          </a:p>
          <a:p>
            <a:pPr indent="0" lvl="0" marL="0" rtl="0" algn="l">
              <a:spcBef>
                <a:spcPts val="1200"/>
              </a:spcBef>
              <a:spcAft>
                <a:spcPts val="0"/>
              </a:spcAft>
              <a:buNone/>
            </a:pPr>
            <a:r>
              <a:rPr lang="en-GB"/>
              <a:t>Make decisions and give feedback</a:t>
            </a:r>
            <a:endParaRPr/>
          </a:p>
          <a:p>
            <a:pPr indent="0" lvl="0" marL="0" rtl="0" algn="l">
              <a:spcBef>
                <a:spcPts val="1200"/>
              </a:spcBef>
              <a:spcAft>
                <a:spcPts val="0"/>
              </a:spcAft>
              <a:buNone/>
            </a:pPr>
            <a:r>
              <a:rPr lang="en-GB"/>
              <a:t>Prepare learners for future assessments.</a:t>
            </a:r>
            <a:endParaRPr/>
          </a:p>
          <a:p>
            <a:pPr indent="0" lvl="0" marL="0" rtl="0" algn="l">
              <a:spcBef>
                <a:spcPts val="1200"/>
              </a:spcBef>
              <a:spcAft>
                <a:spcPts val="0"/>
              </a:spcAft>
              <a:buNone/>
            </a:pPr>
            <a:r>
              <a:rPr lang="en-GB"/>
              <a:t>Prove that the learner can assess themselves effectively.</a:t>
            </a:r>
            <a:endParaRPr/>
          </a:p>
          <a:p>
            <a:pPr indent="0" lvl="0" marL="0" rtl="0" algn="l">
              <a:spcBef>
                <a:spcPts val="1200"/>
              </a:spcBef>
              <a:spcAft>
                <a:spcPts val="1200"/>
              </a:spcAft>
              <a:buNone/>
            </a:pPr>
            <a:r>
              <a:rPr lang="en-GB"/>
              <a:t>Liaise</a:t>
            </a:r>
            <a:r>
              <a:rPr lang="en-GB"/>
              <a:t> with others to make sure you have a standardised assessment procedures.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would you assess a part 2 drive?</a:t>
            </a:r>
            <a:endParaRPr/>
          </a:p>
        </p:txBody>
      </p:sp>
      <p:sp>
        <p:nvSpPr>
          <p:cNvPr id="243" name="Google Shape;243;p44"/>
          <p:cNvSpPr txBox="1"/>
          <p:nvPr>
            <p:ph idx="1" type="body"/>
          </p:nvPr>
        </p:nvSpPr>
        <p:spPr>
          <a:xfrm>
            <a:off x="311700" y="1211875"/>
            <a:ext cx="8520600" cy="327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GB"/>
              <a:t>Scenario - PDI calls to arrange an assessment drive with you.</a:t>
            </a:r>
            <a:endParaRPr b="1"/>
          </a:p>
          <a:p>
            <a:pPr indent="0" lvl="0" marL="0" rtl="0" algn="l">
              <a:spcBef>
                <a:spcPts val="1200"/>
              </a:spcBef>
              <a:spcAft>
                <a:spcPts val="0"/>
              </a:spcAft>
              <a:buNone/>
            </a:pPr>
            <a:r>
              <a:t/>
            </a:r>
            <a:endParaRPr/>
          </a:p>
          <a:p>
            <a:pPr indent="0" lvl="0" marL="0" rtl="0" algn="l">
              <a:spcBef>
                <a:spcPts val="1200"/>
              </a:spcBef>
              <a:spcAft>
                <a:spcPts val="0"/>
              </a:spcAft>
              <a:buNone/>
            </a:pPr>
            <a:r>
              <a:rPr lang="en-GB"/>
              <a:t>What would you do first?</a:t>
            </a:r>
            <a:endParaRPr/>
          </a:p>
          <a:p>
            <a:pPr indent="0" lvl="0" marL="0" rtl="0" algn="l">
              <a:spcBef>
                <a:spcPts val="1200"/>
              </a:spcBef>
              <a:spcAft>
                <a:spcPts val="0"/>
              </a:spcAft>
              <a:buNone/>
            </a:pPr>
            <a:r>
              <a:rPr lang="en-GB"/>
              <a:t>What assessment method will you use?</a:t>
            </a:r>
            <a:endParaRPr/>
          </a:p>
          <a:p>
            <a:pPr indent="0" lvl="0" marL="0" rtl="0" algn="l">
              <a:spcBef>
                <a:spcPts val="1200"/>
              </a:spcBef>
              <a:spcAft>
                <a:spcPts val="0"/>
              </a:spcAft>
              <a:buNone/>
            </a:pPr>
            <a:r>
              <a:rPr lang="en-GB"/>
              <a:t>Will it be formative or summative?</a:t>
            </a:r>
            <a:endParaRPr/>
          </a:p>
          <a:p>
            <a:pPr indent="0" lvl="0" marL="0" rtl="0" algn="l">
              <a:spcBef>
                <a:spcPts val="1200"/>
              </a:spcBef>
              <a:spcAft>
                <a:spcPts val="0"/>
              </a:spcAft>
              <a:buNone/>
            </a:pPr>
            <a:r>
              <a:rPr lang="en-GB"/>
              <a:t>How will you deliver the assessment decision and feedback?</a:t>
            </a:r>
            <a:endParaRPr/>
          </a:p>
          <a:p>
            <a:pPr indent="0" lvl="0" marL="0" rtl="0" algn="l">
              <a:spcBef>
                <a:spcPts val="1200"/>
              </a:spcBef>
              <a:spcAft>
                <a:spcPts val="0"/>
              </a:spcAft>
              <a:buNone/>
            </a:pPr>
            <a:r>
              <a:rPr lang="en-GB"/>
              <a:t>How will you record and discuss the next steps?</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7"/>
          <p:cNvSpPr txBox="1"/>
          <p:nvPr>
            <p:ph type="ctrTitle"/>
          </p:nvPr>
        </p:nvSpPr>
        <p:spPr>
          <a:xfrm>
            <a:off x="311708" y="0"/>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GB" sz="7800">
                <a:solidFill>
                  <a:srgbClr val="5A2DB9"/>
                </a:solidFill>
              </a:rPr>
              <a:t>DT</a:t>
            </a:r>
            <a:r>
              <a:rPr b="1" lang="en-GB" sz="7800">
                <a:solidFill>
                  <a:srgbClr val="5A2DB9"/>
                </a:solidFill>
              </a:rPr>
              <a:t>IDEA Unit 10</a:t>
            </a:r>
            <a:r>
              <a:rPr b="1" lang="en-GB">
                <a:solidFill>
                  <a:srgbClr val="5A2DB9"/>
                </a:solidFill>
              </a:rPr>
              <a:t> </a:t>
            </a:r>
            <a:endParaRPr b="1">
              <a:solidFill>
                <a:srgbClr val="5A2DB9"/>
              </a:solidFill>
            </a:endParaRPr>
          </a:p>
        </p:txBody>
      </p:sp>
      <p:sp>
        <p:nvSpPr>
          <p:cNvPr id="140" name="Google Shape;140;p27"/>
          <p:cNvSpPr txBox="1"/>
          <p:nvPr>
            <p:ph idx="1" type="subTitle"/>
          </p:nvPr>
        </p:nvSpPr>
        <p:spPr>
          <a:xfrm>
            <a:off x="376000" y="2571750"/>
            <a:ext cx="8520600" cy="1132500"/>
          </a:xfrm>
          <a:prstGeom prst="rect">
            <a:avLst/>
          </a:prstGeom>
        </p:spPr>
        <p:txBody>
          <a:bodyPr anchorCtr="0" anchor="t" bIns="91425" lIns="91425" spcFirstLastPara="1" rIns="91425" wrap="square" tIns="91425">
            <a:normAutofit fontScale="62500" lnSpcReduction="10000"/>
          </a:bodyPr>
          <a:lstStyle/>
          <a:p>
            <a:pPr indent="0" lvl="0" marL="0" rtl="0" algn="ctr">
              <a:spcBef>
                <a:spcPts val="0"/>
              </a:spcBef>
              <a:spcAft>
                <a:spcPts val="0"/>
              </a:spcAft>
              <a:buClr>
                <a:schemeClr val="dk1"/>
              </a:buClr>
              <a:buSzPct val="28947"/>
              <a:buFont typeface="Arial"/>
              <a:buNone/>
            </a:pPr>
            <a:r>
              <a:rPr b="1" lang="en-GB" sz="3800">
                <a:solidFill>
                  <a:schemeClr val="dk1"/>
                </a:solidFill>
              </a:rPr>
              <a:t>DTIDEA Unit 10 - Effective assessment performance and experienced record-keeping and quality assurance.</a:t>
            </a:r>
            <a:endParaRPr b="1" sz="38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5"/>
          <p:cNvSpPr txBox="1"/>
          <p:nvPr>
            <p:ph type="title"/>
          </p:nvPr>
        </p:nvSpPr>
        <p:spPr>
          <a:xfrm>
            <a:off x="187788" y="20930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GB"/>
              <a:t>Incorrect Assessment</a:t>
            </a:r>
            <a:endParaRPr/>
          </a:p>
        </p:txBody>
      </p:sp>
      <p:pic>
        <p:nvPicPr>
          <p:cNvPr id="249" name="Google Shape;249;p45" title="incorrect.png"/>
          <p:cNvPicPr preferRelativeResize="0"/>
          <p:nvPr/>
        </p:nvPicPr>
        <p:blipFill>
          <a:blip r:embed="rId3">
            <a:alphaModFix/>
          </a:blip>
          <a:stretch>
            <a:fillRect/>
          </a:stretch>
        </p:blipFill>
        <p:spPr>
          <a:xfrm>
            <a:off x="966050" y="881975"/>
            <a:ext cx="7211909" cy="40566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6"/>
          <p:cNvSpPr txBox="1"/>
          <p:nvPr>
            <p:ph type="title"/>
          </p:nvPr>
        </p:nvSpPr>
        <p:spPr>
          <a:xfrm>
            <a:off x="187788" y="20930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GB"/>
              <a:t>Observation Sheets</a:t>
            </a:r>
            <a:endParaRPr/>
          </a:p>
        </p:txBody>
      </p:sp>
      <p:sp>
        <p:nvSpPr>
          <p:cNvPr id="255" name="Google Shape;255;p46"/>
          <p:cNvSpPr txBox="1"/>
          <p:nvPr/>
        </p:nvSpPr>
        <p:spPr>
          <a:xfrm>
            <a:off x="1004250" y="1037550"/>
            <a:ext cx="7135500" cy="339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Unit 11 you will be using observation sheets that you </a:t>
            </a:r>
            <a:r>
              <a:rPr lang="en-GB" sz="1800">
                <a:solidFill>
                  <a:schemeClr val="dk2"/>
                </a:solidFill>
              </a:rPr>
              <a:t>will</a:t>
            </a:r>
            <a:r>
              <a:rPr lang="en-GB" sz="1800">
                <a:solidFill>
                  <a:schemeClr val="dk2"/>
                </a:solidFill>
              </a:rPr>
              <a:t> use when you deliver IDEA unit 11.</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You will be able to find them in DTIDEA unit materials on Zenler.</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You will need to download the IDEA Unit 11 observation sheets to be able to use them on the training day.</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Familiarise</a:t>
            </a:r>
            <a:r>
              <a:rPr lang="en-GB" sz="1800">
                <a:solidFill>
                  <a:schemeClr val="dk2"/>
                </a:solidFill>
              </a:rPr>
              <a:t> yourself with the marking criteria for each assignment.</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After each section of DTIDEA unit 11, we will have a chance to look at the outcomes you have marked.</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7"/>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261" name="Google Shape;261;p47"/>
          <p:cNvSpPr txBox="1"/>
          <p:nvPr>
            <p:ph idx="1" type="body"/>
          </p:nvPr>
        </p:nvSpPr>
        <p:spPr>
          <a:xfrm>
            <a:off x="285745" y="1162737"/>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 </a:t>
            </a:r>
            <a:r>
              <a:rPr lang="en-GB" sz="1400">
                <a:solidFill>
                  <a:schemeClr val="dk1"/>
                </a:solidFill>
              </a:rPr>
              <a:t>Describe how to assess an individual's performance against set criteria effectively and how incorrectly assessing a student's performance can affect the student.</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en-GB" sz="1400">
                <a:solidFill>
                  <a:schemeClr val="dk1"/>
                </a:solidFill>
              </a:rPr>
              <a:t>1.1 Demonstrate your knowledge and understanding while facilitating a 30-minute Zoom presentation for PDIs. IDEA will organise the Zoom session.  At the end of the session, there will be a 15-minute feedback discussion.</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Topics for the session should include:</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discuss the 5-step assessment process</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describe each step of the process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mention how each step can help the student and the assessor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how incorrect assessment can affect the student's performance</a:t>
            </a:r>
            <a:endParaRPr sz="14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8"/>
          <p:cNvSpPr txBox="1"/>
          <p:nvPr>
            <p:ph type="title"/>
          </p:nvPr>
        </p:nvSpPr>
        <p:spPr>
          <a:xfrm>
            <a:off x="193750" y="21158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Learning Journal</a:t>
            </a:r>
            <a:endParaRPr sz="332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49" title="question (1).png"/>
          <p:cNvPicPr preferRelativeResize="0"/>
          <p:nvPr/>
        </p:nvPicPr>
        <p:blipFill>
          <a:blip r:embed="rId3">
            <a:alphaModFix/>
          </a:blip>
          <a:stretch>
            <a:fillRect/>
          </a:stretch>
        </p:blipFill>
        <p:spPr>
          <a:xfrm>
            <a:off x="14350" y="-30850"/>
            <a:ext cx="9115301" cy="504162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pic>
        <p:nvPicPr>
          <p:cNvPr id="276" name="Google Shape;276;p50" title="question 2.png"/>
          <p:cNvPicPr preferRelativeResize="0"/>
          <p:nvPr/>
        </p:nvPicPr>
        <p:blipFill>
          <a:blip r:embed="rId3">
            <a:alphaModFix/>
          </a:blip>
          <a:stretch>
            <a:fillRect/>
          </a:stretch>
        </p:blipFill>
        <p:spPr>
          <a:xfrm>
            <a:off x="270938" y="152400"/>
            <a:ext cx="8602133" cy="48387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51"/>
          <p:cNvSpPr txBox="1"/>
          <p:nvPr/>
        </p:nvSpPr>
        <p:spPr>
          <a:xfrm>
            <a:off x="955200" y="578900"/>
            <a:ext cx="7233600" cy="524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GB" sz="3000">
                <a:solidFill>
                  <a:schemeClr val="dk2"/>
                </a:solidFill>
              </a:rPr>
              <a:t>Things to Consider Adding to the Journal</a:t>
            </a:r>
            <a:endParaRPr sz="3000">
              <a:solidFill>
                <a:schemeClr val="dk2"/>
              </a:solidFill>
            </a:endParaRPr>
          </a:p>
        </p:txBody>
      </p:sp>
      <p:sp>
        <p:nvSpPr>
          <p:cNvPr id="282" name="Google Shape;282;p51"/>
          <p:cNvSpPr txBox="1"/>
          <p:nvPr/>
        </p:nvSpPr>
        <p:spPr>
          <a:xfrm>
            <a:off x="702225" y="1627275"/>
            <a:ext cx="3807000" cy="3046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Char char="●"/>
            </a:pPr>
            <a:r>
              <a:rPr lang="en-GB" sz="1800">
                <a:solidFill>
                  <a:schemeClr val="dk1"/>
                </a:solidFill>
              </a:rPr>
              <a:t>Trainers name</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PRN number</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Students name</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PRN number</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Student's address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Student’s contact number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Email address</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Training Company details</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Test Passed dates</a:t>
            </a:r>
            <a:endParaRPr sz="1800">
              <a:solidFill>
                <a:schemeClr val="dk1"/>
              </a:solidFill>
            </a:endParaRPr>
          </a:p>
          <a:p>
            <a:pPr indent="-342900" lvl="0" marL="457200" rtl="0" algn="l">
              <a:spcBef>
                <a:spcPts val="0"/>
              </a:spcBef>
              <a:spcAft>
                <a:spcPts val="0"/>
              </a:spcAft>
              <a:buClr>
                <a:schemeClr val="dk1"/>
              </a:buClr>
              <a:buSzPts val="1800"/>
              <a:buFont typeface="Noto Sans Symbols"/>
              <a:buChar char="●"/>
            </a:pPr>
            <a:r>
              <a:rPr lang="en-GB" sz="1800">
                <a:solidFill>
                  <a:schemeClr val="dk1"/>
                </a:solidFill>
              </a:rPr>
              <a:t>Payments</a:t>
            </a:r>
            <a:endParaRPr sz="1800">
              <a:solidFill>
                <a:schemeClr val="dk1"/>
              </a:solidFill>
            </a:endParaRPr>
          </a:p>
          <a:p>
            <a:pPr indent="0" lvl="0" marL="0" rtl="0" algn="l">
              <a:spcBef>
                <a:spcPts val="0"/>
              </a:spcBef>
              <a:spcAft>
                <a:spcPts val="0"/>
              </a:spcAft>
              <a:buNone/>
            </a:pPr>
            <a:r>
              <a:t/>
            </a:r>
            <a:endParaRPr sz="1800">
              <a:solidFill>
                <a:schemeClr val="dk2"/>
              </a:solidFill>
            </a:endParaRPr>
          </a:p>
        </p:txBody>
      </p:sp>
      <p:sp>
        <p:nvSpPr>
          <p:cNvPr id="283" name="Google Shape;283;p51"/>
          <p:cNvSpPr txBox="1"/>
          <p:nvPr/>
        </p:nvSpPr>
        <p:spPr>
          <a:xfrm>
            <a:off x="4941550" y="1627275"/>
            <a:ext cx="3282600" cy="29877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Char char="●"/>
            </a:pPr>
            <a:r>
              <a:rPr lang="en-GB" sz="1800">
                <a:solidFill>
                  <a:schemeClr val="dk1"/>
                </a:solidFill>
              </a:rPr>
              <a:t>Date of training</a:t>
            </a:r>
            <a:endParaRPr sz="1800">
              <a:solidFill>
                <a:schemeClr val="dk1"/>
              </a:solidFill>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Start Time</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Duration</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Location</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Subjects covered</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Signatures</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Notes from the lesson</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Trainers Feedback</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Students Reflection</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GB" sz="1800">
                <a:solidFill>
                  <a:schemeClr val="dk1"/>
                </a:solidFill>
              </a:rPr>
              <a:t>Lesson plan</a:t>
            </a:r>
            <a:endParaRPr sz="1800">
              <a:solidFill>
                <a:schemeClr val="dk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52"/>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289" name="Google Shape;289;p52"/>
          <p:cNvSpPr txBox="1"/>
          <p:nvPr>
            <p:ph idx="1" type="body"/>
          </p:nvPr>
        </p:nvSpPr>
        <p:spPr>
          <a:xfrm>
            <a:off x="298850" y="1451003"/>
            <a:ext cx="8304600" cy="2941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a:t>
            </a:r>
            <a:r>
              <a:rPr lang="en-GB" sz="1400">
                <a:solidFill>
                  <a:schemeClr val="dk1"/>
                </a:solidFill>
              </a:rPr>
              <a:t>  Design and compose an audit trail of record keeping for you and your students</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2.1 Design a learning journal for you and your students to follow and use as a reference throughout their training.</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Submit your learning journal.</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t/>
            </a:r>
            <a:endParaRPr sz="10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3"/>
          <p:cNvSpPr txBox="1"/>
          <p:nvPr>
            <p:ph type="title"/>
          </p:nvPr>
        </p:nvSpPr>
        <p:spPr>
          <a:xfrm>
            <a:off x="226500" y="18930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GDPR</a:t>
            </a:r>
            <a:endParaRPr sz="332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54" title="question 3 (1).png"/>
          <p:cNvPicPr preferRelativeResize="0"/>
          <p:nvPr/>
        </p:nvPicPr>
        <p:blipFill>
          <a:blip r:embed="rId3">
            <a:alphaModFix/>
          </a:blip>
          <a:stretch>
            <a:fillRect/>
          </a:stretch>
        </p:blipFill>
        <p:spPr>
          <a:xfrm>
            <a:off x="270938" y="152400"/>
            <a:ext cx="8602133" cy="4838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ph type="title"/>
          </p:nvPr>
        </p:nvSpPr>
        <p:spPr>
          <a:xfrm>
            <a:off x="233475" y="4510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House Rules</a:t>
            </a:r>
            <a:endParaRPr/>
          </a:p>
        </p:txBody>
      </p:sp>
      <p:sp>
        <p:nvSpPr>
          <p:cNvPr id="146" name="Google Shape;146;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Mute Microphones</a:t>
            </a:r>
            <a:endParaRPr/>
          </a:p>
          <a:p>
            <a:pPr indent="0" lvl="0" marL="0" rtl="0" algn="l">
              <a:spcBef>
                <a:spcPts val="1200"/>
              </a:spcBef>
              <a:spcAft>
                <a:spcPts val="0"/>
              </a:spcAft>
              <a:buNone/>
            </a:pPr>
            <a:r>
              <a:rPr lang="en-GB"/>
              <a:t>Take Notes</a:t>
            </a:r>
            <a:endParaRPr/>
          </a:p>
          <a:p>
            <a:pPr indent="0" lvl="0" marL="0" rtl="0" algn="l">
              <a:spcBef>
                <a:spcPts val="1200"/>
              </a:spcBef>
              <a:spcAft>
                <a:spcPts val="0"/>
              </a:spcAft>
              <a:buNone/>
            </a:pPr>
            <a:r>
              <a:rPr lang="en-GB"/>
              <a:t>Interact as much as you need</a:t>
            </a:r>
            <a:endParaRPr/>
          </a:p>
          <a:p>
            <a:pPr indent="0" lvl="0" marL="0" rtl="0" algn="l">
              <a:spcBef>
                <a:spcPts val="1200"/>
              </a:spcBef>
              <a:spcAft>
                <a:spcPts val="0"/>
              </a:spcAft>
              <a:buNone/>
            </a:pPr>
            <a:r>
              <a:rPr lang="en-GB"/>
              <a:t>Use chat</a:t>
            </a:r>
            <a:endParaRPr/>
          </a:p>
          <a:p>
            <a:pPr indent="0" lvl="0" marL="0" rtl="0" algn="l">
              <a:spcBef>
                <a:spcPts val="1200"/>
              </a:spcBef>
              <a:spcAft>
                <a:spcPts val="0"/>
              </a:spcAft>
              <a:buNone/>
            </a:pPr>
            <a:r>
              <a:rPr lang="en-GB"/>
              <a:t>Hand up to speak and unmute</a:t>
            </a:r>
            <a:endParaRPr/>
          </a:p>
          <a:p>
            <a:pPr indent="0" lvl="0" marL="0" rtl="0" algn="l">
              <a:spcBef>
                <a:spcPts val="1200"/>
              </a:spcBef>
              <a:spcAft>
                <a:spcPts val="1200"/>
              </a:spcAft>
              <a:buNone/>
            </a:pPr>
            <a:r>
              <a:rPr lang="en-GB"/>
              <a:t>Session is not being recorded</a:t>
            </a:r>
            <a:endParaRPr/>
          </a:p>
        </p:txBody>
      </p:sp>
      <p:pic>
        <p:nvPicPr>
          <p:cNvPr id="147" name="Google Shape;147;p28" title="Add a heading (3).png"/>
          <p:cNvPicPr preferRelativeResize="0"/>
          <p:nvPr/>
        </p:nvPicPr>
        <p:blipFill rotWithShape="1">
          <a:blip r:embed="rId3">
            <a:alphaModFix/>
          </a:blip>
          <a:srcRect b="0" l="9265" r="6737" t="12595"/>
          <a:stretch/>
        </p:blipFill>
        <p:spPr>
          <a:xfrm>
            <a:off x="3940250" y="451050"/>
            <a:ext cx="4939726" cy="43087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55"/>
          <p:cNvSpPr txBox="1"/>
          <p:nvPr/>
        </p:nvSpPr>
        <p:spPr>
          <a:xfrm>
            <a:off x="546200" y="561625"/>
            <a:ext cx="22293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GDPR</a:t>
            </a:r>
            <a:endParaRPr sz="3000">
              <a:solidFill>
                <a:schemeClr val="dk2"/>
              </a:solidFill>
            </a:endParaRPr>
          </a:p>
        </p:txBody>
      </p:sp>
      <p:sp>
        <p:nvSpPr>
          <p:cNvPr id="305" name="Google Shape;305;p55"/>
          <p:cNvSpPr txBox="1"/>
          <p:nvPr/>
        </p:nvSpPr>
        <p:spPr>
          <a:xfrm>
            <a:off x="546200" y="1609075"/>
            <a:ext cx="8018700" cy="184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General Data Protection Regulations</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Or should we say, UK GDPR, which is part of the Data Protection Act 2018, replaced the Data Protection Act 1998.  UK GDPR come into effect after brexit.</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It applies to the organisations that process the personal details of Uk residents.</a:t>
            </a:r>
            <a:endParaRPr sz="1800">
              <a:solidFill>
                <a:schemeClr val="dk2"/>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6"/>
          <p:cNvSpPr txBox="1"/>
          <p:nvPr/>
        </p:nvSpPr>
        <p:spPr>
          <a:xfrm>
            <a:off x="546200" y="328075"/>
            <a:ext cx="71622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What do you need to do?</a:t>
            </a:r>
            <a:endParaRPr sz="3000">
              <a:solidFill>
                <a:schemeClr val="dk2"/>
              </a:solidFill>
            </a:endParaRPr>
          </a:p>
        </p:txBody>
      </p:sp>
      <p:sp>
        <p:nvSpPr>
          <p:cNvPr id="311" name="Google Shape;311;p56"/>
          <p:cNvSpPr txBox="1"/>
          <p:nvPr/>
        </p:nvSpPr>
        <p:spPr>
          <a:xfrm>
            <a:off x="546200" y="1120675"/>
            <a:ext cx="8316000" cy="363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Data Collection and Use.</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Privacy Policy.</a:t>
            </a:r>
            <a:r>
              <a:rPr lang="en-GB" sz="1800">
                <a:solidFill>
                  <a:schemeClr val="dk2"/>
                </a:solidFill>
              </a:rPr>
              <a:t>  Have a clear and easily accessible privacy policy outlining what data you will be collecting, the reason you are collecting the information, how it is used, how long it is stored for and how it will be deleted.</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Transparency.</a:t>
            </a:r>
            <a:r>
              <a:rPr lang="en-GB" sz="1800">
                <a:solidFill>
                  <a:schemeClr val="dk2"/>
                </a:solidFill>
              </a:rPr>
              <a:t>  Tell your learners what data you collect and the reasons.  Explain how it will be stored, used and protected.</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Consent</a:t>
            </a:r>
            <a:r>
              <a:rPr lang="en-GB" sz="1800">
                <a:solidFill>
                  <a:schemeClr val="dk2"/>
                </a:solidFill>
              </a:rPr>
              <a:t>.  Obtain consent if you are going to use data, especially for activities like </a:t>
            </a:r>
            <a:r>
              <a:rPr lang="en-GB" sz="1800">
                <a:solidFill>
                  <a:schemeClr val="dk2"/>
                </a:solidFill>
              </a:rPr>
              <a:t>sharing photos or videos on social media.</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Purpose Limitation.</a:t>
            </a:r>
            <a:r>
              <a:rPr lang="en-GB" sz="1800">
                <a:solidFill>
                  <a:schemeClr val="dk2"/>
                </a:solidFill>
              </a:rPr>
              <a:t>  Only obtain data that is necessary for your business.</a:t>
            </a:r>
            <a:endParaRPr sz="1800">
              <a:solidFill>
                <a:schemeClr val="dk2"/>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57"/>
          <p:cNvSpPr txBox="1"/>
          <p:nvPr/>
        </p:nvSpPr>
        <p:spPr>
          <a:xfrm>
            <a:off x="546200" y="328075"/>
            <a:ext cx="71622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What do you need to do?</a:t>
            </a:r>
            <a:endParaRPr sz="3000">
              <a:solidFill>
                <a:schemeClr val="dk2"/>
              </a:solidFill>
            </a:endParaRPr>
          </a:p>
        </p:txBody>
      </p:sp>
      <p:sp>
        <p:nvSpPr>
          <p:cNvPr id="317" name="Google Shape;317;p57"/>
          <p:cNvSpPr txBox="1"/>
          <p:nvPr/>
        </p:nvSpPr>
        <p:spPr>
          <a:xfrm>
            <a:off x="546200" y="1120675"/>
            <a:ext cx="8316000" cy="363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800">
                <a:solidFill>
                  <a:schemeClr val="dk2"/>
                </a:solidFill>
              </a:rPr>
              <a:t>Security Storage</a:t>
            </a:r>
            <a:r>
              <a:rPr lang="en-GB" sz="1800">
                <a:solidFill>
                  <a:schemeClr val="dk2"/>
                </a:solidFill>
              </a:rPr>
              <a:t>.  Store data securely.  Use password protected devices.  Avoid leaving these devices unattended in the car, and use secure cloud storage.</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Access Contro</a:t>
            </a:r>
            <a:r>
              <a:rPr lang="en-GB" sz="1800">
                <a:solidFill>
                  <a:schemeClr val="dk2"/>
                </a:solidFill>
              </a:rPr>
              <a:t>l.  Make sure only people that need to have access to the data can.</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Data </a:t>
            </a:r>
            <a:r>
              <a:rPr b="1" lang="en-GB" sz="1800">
                <a:solidFill>
                  <a:schemeClr val="dk2"/>
                </a:solidFill>
              </a:rPr>
              <a:t>Minimisation</a:t>
            </a:r>
            <a:r>
              <a:rPr lang="en-GB" sz="1800">
                <a:solidFill>
                  <a:schemeClr val="dk2"/>
                </a:solidFill>
              </a:rPr>
              <a:t>.  Only store data you need and for as long as you need.</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Breach Response</a:t>
            </a:r>
            <a:r>
              <a:rPr lang="en-GB" sz="1800">
                <a:solidFill>
                  <a:schemeClr val="dk2"/>
                </a:solidFill>
              </a:rPr>
              <a:t>.  Have a plan if there is any data breaches.  Notify individuals </a:t>
            </a:r>
            <a:r>
              <a:rPr lang="en-GB" sz="1800">
                <a:solidFill>
                  <a:schemeClr val="dk2"/>
                </a:solidFill>
              </a:rPr>
              <a:t>connected</a:t>
            </a:r>
            <a:r>
              <a:rPr lang="en-GB" sz="1800">
                <a:solidFill>
                  <a:schemeClr val="dk2"/>
                </a:solidFill>
              </a:rPr>
              <a:t>, changing passwords, and report to the relevant </a:t>
            </a:r>
            <a:r>
              <a:rPr lang="en-GB" sz="1800">
                <a:solidFill>
                  <a:schemeClr val="dk2"/>
                </a:solidFill>
              </a:rPr>
              <a:t>authorities</a:t>
            </a:r>
            <a:r>
              <a:rPr lang="en-GB" sz="1800">
                <a:solidFill>
                  <a:schemeClr val="dk2"/>
                </a:solidFill>
              </a:rPr>
              <a:t>.</a:t>
            </a:r>
            <a:endParaRPr sz="1800">
              <a:solidFill>
                <a:schemeClr val="dk2"/>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8"/>
          <p:cNvSpPr txBox="1"/>
          <p:nvPr/>
        </p:nvSpPr>
        <p:spPr>
          <a:xfrm>
            <a:off x="546200" y="328075"/>
            <a:ext cx="71622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Pupils Rights</a:t>
            </a:r>
            <a:endParaRPr sz="3000">
              <a:solidFill>
                <a:schemeClr val="dk2"/>
              </a:solidFill>
            </a:endParaRPr>
          </a:p>
        </p:txBody>
      </p:sp>
      <p:sp>
        <p:nvSpPr>
          <p:cNvPr id="323" name="Google Shape;323;p58"/>
          <p:cNvSpPr txBox="1"/>
          <p:nvPr/>
        </p:nvSpPr>
        <p:spPr>
          <a:xfrm>
            <a:off x="546200" y="1297600"/>
            <a:ext cx="8316000" cy="363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800">
                <a:solidFill>
                  <a:schemeClr val="dk2"/>
                </a:solidFill>
              </a:rPr>
              <a:t>Right to access</a:t>
            </a:r>
            <a:r>
              <a:rPr lang="en-GB" sz="1800">
                <a:solidFill>
                  <a:schemeClr val="dk2"/>
                </a:solidFill>
              </a:rPr>
              <a:t>.  Pupils </a:t>
            </a:r>
            <a:r>
              <a:rPr lang="en-GB" sz="1800">
                <a:solidFill>
                  <a:schemeClr val="dk2"/>
                </a:solidFill>
              </a:rPr>
              <a:t>have</a:t>
            </a:r>
            <a:r>
              <a:rPr lang="en-GB" sz="1800">
                <a:solidFill>
                  <a:schemeClr val="dk2"/>
                </a:solidFill>
              </a:rPr>
              <a:t> the right to access the data you hold on them.</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Right to rectification.</a:t>
            </a:r>
            <a:r>
              <a:rPr lang="en-GB" sz="1800">
                <a:solidFill>
                  <a:schemeClr val="dk2"/>
                </a:solidFill>
              </a:rPr>
              <a:t>  Pupils have the right to correct incorrect data.</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Right to Erasure</a:t>
            </a:r>
            <a:r>
              <a:rPr lang="en-GB" sz="1800">
                <a:solidFill>
                  <a:schemeClr val="dk2"/>
                </a:solidFill>
              </a:rPr>
              <a:t>. Pupils have the right to delete data you hold on them.</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Right to restrict processing</a:t>
            </a:r>
            <a:r>
              <a:rPr lang="en-GB" sz="1800">
                <a:solidFill>
                  <a:schemeClr val="dk2"/>
                </a:solidFill>
              </a:rPr>
              <a:t>.  Pupils have the right to restrict how their data is processed.</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b="1" lang="en-GB" sz="1800">
                <a:solidFill>
                  <a:schemeClr val="dk2"/>
                </a:solidFill>
              </a:rPr>
              <a:t>Data portability.</a:t>
            </a:r>
            <a:r>
              <a:rPr lang="en-GB" sz="1800">
                <a:solidFill>
                  <a:schemeClr val="dk2"/>
                </a:solidFill>
              </a:rPr>
              <a:t>  Pupils have the right to </a:t>
            </a:r>
            <a:r>
              <a:rPr lang="en-GB" sz="1800">
                <a:solidFill>
                  <a:schemeClr val="dk2"/>
                </a:solidFill>
              </a:rPr>
              <a:t>receive</a:t>
            </a:r>
            <a:r>
              <a:rPr lang="en-GB" sz="1800">
                <a:solidFill>
                  <a:schemeClr val="dk2"/>
                </a:solidFill>
              </a:rPr>
              <a:t> their data in a commonly used format.</a:t>
            </a:r>
            <a:endParaRPr sz="1800">
              <a:solidFill>
                <a:schemeClr val="dk2"/>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9"/>
          <p:cNvSpPr txBox="1"/>
          <p:nvPr/>
        </p:nvSpPr>
        <p:spPr>
          <a:xfrm>
            <a:off x="546200" y="328075"/>
            <a:ext cx="71622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Training and Awareness</a:t>
            </a:r>
            <a:endParaRPr sz="3000">
              <a:solidFill>
                <a:schemeClr val="dk2"/>
              </a:solidFill>
            </a:endParaRPr>
          </a:p>
        </p:txBody>
      </p:sp>
      <p:sp>
        <p:nvSpPr>
          <p:cNvPr id="329" name="Google Shape;329;p59"/>
          <p:cNvSpPr txBox="1"/>
          <p:nvPr/>
        </p:nvSpPr>
        <p:spPr>
          <a:xfrm>
            <a:off x="546200" y="1297600"/>
            <a:ext cx="8316000" cy="363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Ensure that all staff are aware of the UK GDPR and their data protection responsibilities.</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Regularly review and update your data protection practices to ensure compliance with UK GDPR 2018 and the Data Protection Act 2018</a:t>
            </a:r>
            <a:endParaRPr sz="1800">
              <a:solidFill>
                <a:schemeClr val="dk2"/>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60"/>
          <p:cNvSpPr txBox="1"/>
          <p:nvPr/>
        </p:nvSpPr>
        <p:spPr>
          <a:xfrm>
            <a:off x="546200" y="328075"/>
            <a:ext cx="7162200" cy="7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3000">
                <a:solidFill>
                  <a:schemeClr val="dk2"/>
                </a:solidFill>
              </a:rPr>
              <a:t>Summary</a:t>
            </a:r>
            <a:endParaRPr sz="3000">
              <a:solidFill>
                <a:schemeClr val="dk2"/>
              </a:solidFill>
            </a:endParaRPr>
          </a:p>
        </p:txBody>
      </p:sp>
      <p:sp>
        <p:nvSpPr>
          <p:cNvPr id="335" name="Google Shape;335;p60"/>
          <p:cNvSpPr txBox="1"/>
          <p:nvPr/>
        </p:nvSpPr>
        <p:spPr>
          <a:xfrm>
            <a:off x="546200" y="1028650"/>
            <a:ext cx="8316000" cy="363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GB" sz="1600"/>
              <a:t>Lawfulness &amp; transparency.</a:t>
            </a:r>
            <a:r>
              <a:rPr lang="en-GB" sz="1600"/>
              <a:t>  Tell people what data you collect, why, and how it's used.</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GB" sz="1600"/>
              <a:t>Purpose limitation</a:t>
            </a:r>
            <a:r>
              <a:rPr lang="en-GB" sz="1600"/>
              <a:t>.  Don’t collect info “just in case.” Have a clear reason.</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GB" sz="1600"/>
              <a:t>Data minimization.</a:t>
            </a:r>
            <a:r>
              <a:rPr lang="en-GB" sz="1600"/>
              <a:t>  Only gather what’s necessary — no more, no less.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GB" sz="1600"/>
              <a:t>Accuracy.</a:t>
            </a:r>
            <a:r>
              <a:rPr lang="en-GB" sz="1600"/>
              <a:t>  Keep data up to date — especially learner records or contact info.</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GB" sz="1600"/>
              <a:t>Storage limitation.</a:t>
            </a:r>
            <a:r>
              <a:rPr lang="en-GB" sz="1600"/>
              <a:t>  Don’t hang on to old pupil data forever. Set a retention period.</a:t>
            </a:r>
            <a:endParaRPr sz="1600"/>
          </a:p>
          <a:p>
            <a:pPr indent="0" lvl="0" marL="0" rtl="0" algn="l">
              <a:spcBef>
                <a:spcPts val="0"/>
              </a:spcBef>
              <a:spcAft>
                <a:spcPts val="0"/>
              </a:spcAft>
              <a:buNone/>
            </a:pPr>
            <a:r>
              <a:t/>
            </a:r>
            <a:endParaRPr sz="1600">
              <a:solidFill>
                <a:schemeClr val="dk2"/>
              </a:solidFill>
            </a:endParaRPr>
          </a:p>
          <a:p>
            <a:pPr indent="0" lvl="0" marL="0" rtl="0" algn="l">
              <a:spcBef>
                <a:spcPts val="0"/>
              </a:spcBef>
              <a:spcAft>
                <a:spcPts val="0"/>
              </a:spcAft>
              <a:buNone/>
            </a:pPr>
            <a:r>
              <a:rPr b="1" lang="en-GB" sz="1600">
                <a:solidFill>
                  <a:schemeClr val="dk2"/>
                </a:solidFill>
              </a:rPr>
              <a:t>Security.</a:t>
            </a:r>
            <a:r>
              <a:rPr lang="en-GB" sz="1600">
                <a:solidFill>
                  <a:schemeClr val="dk2"/>
                </a:solidFill>
              </a:rPr>
              <a:t>  Secure storage, encryption, and limited access are key.</a:t>
            </a:r>
            <a:endParaRPr sz="1600">
              <a:solidFill>
                <a:schemeClr val="dk2"/>
              </a:solidFill>
            </a:endParaRPr>
          </a:p>
          <a:p>
            <a:pPr indent="0" lvl="0" marL="0" rtl="0" algn="l">
              <a:spcBef>
                <a:spcPts val="0"/>
              </a:spcBef>
              <a:spcAft>
                <a:spcPts val="0"/>
              </a:spcAft>
              <a:buNone/>
            </a:pPr>
            <a:r>
              <a:t/>
            </a:r>
            <a:endParaRPr sz="1600">
              <a:solidFill>
                <a:schemeClr val="dk2"/>
              </a:solidFill>
            </a:endParaRPr>
          </a:p>
          <a:p>
            <a:pPr indent="0" lvl="0" marL="0" rtl="0" algn="l">
              <a:spcBef>
                <a:spcPts val="0"/>
              </a:spcBef>
              <a:spcAft>
                <a:spcPts val="0"/>
              </a:spcAft>
              <a:buNone/>
            </a:pPr>
            <a:r>
              <a:rPr b="1" lang="en-GB" sz="1600">
                <a:solidFill>
                  <a:schemeClr val="dk2"/>
                </a:solidFill>
              </a:rPr>
              <a:t>Accountability.</a:t>
            </a:r>
            <a:r>
              <a:rPr lang="en-GB" sz="1600">
                <a:solidFill>
                  <a:schemeClr val="dk2"/>
                </a:solidFill>
              </a:rPr>
              <a:t>  You’re responsible for staying compliant, even as a sole trader.</a:t>
            </a:r>
            <a:endParaRPr sz="16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61"/>
          <p:cNvSpPr txBox="1"/>
          <p:nvPr/>
        </p:nvSpPr>
        <p:spPr>
          <a:xfrm>
            <a:off x="546200" y="328075"/>
            <a:ext cx="8358300" cy="792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400"/>
              </a:spcBef>
              <a:spcAft>
                <a:spcPts val="400"/>
              </a:spcAft>
              <a:buClr>
                <a:schemeClr val="dk1"/>
              </a:buClr>
              <a:buSzPts val="1100"/>
              <a:buFont typeface="Arial"/>
              <a:buNone/>
            </a:pPr>
            <a:r>
              <a:rPr b="1" lang="en-GB" sz="2400">
                <a:solidFill>
                  <a:schemeClr val="dk1"/>
                </a:solidFill>
              </a:rPr>
              <a:t>Real-World Compliance Tips for Driving Instructors</a:t>
            </a:r>
            <a:endParaRPr sz="2400">
              <a:solidFill>
                <a:schemeClr val="dk2"/>
              </a:solidFill>
            </a:endParaRPr>
          </a:p>
        </p:txBody>
      </p:sp>
      <p:sp>
        <p:nvSpPr>
          <p:cNvPr id="341" name="Google Shape;341;p61"/>
          <p:cNvSpPr txBox="1"/>
          <p:nvPr/>
        </p:nvSpPr>
        <p:spPr>
          <a:xfrm>
            <a:off x="517800" y="1120675"/>
            <a:ext cx="8316000" cy="363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GB" sz="1600">
                <a:solidFill>
                  <a:srgbClr val="FF0000"/>
                </a:solidFill>
              </a:rPr>
              <a:t>Taken from Co-Pilot</a:t>
            </a:r>
            <a:endParaRPr b="1" sz="1600">
              <a:solidFill>
                <a:schemeClr val="dk1"/>
              </a:solidFill>
            </a:endParaRPr>
          </a:p>
          <a:p>
            <a:pPr indent="0" lvl="0" marL="0" rtl="0" algn="l">
              <a:lnSpc>
                <a:spcPct val="115000"/>
              </a:lnSpc>
              <a:spcBef>
                <a:spcPts val="1400"/>
              </a:spcBef>
              <a:spcAft>
                <a:spcPts val="0"/>
              </a:spcAft>
              <a:buNone/>
            </a:pPr>
            <a:r>
              <a:rPr b="1" lang="en-GB" sz="1600">
                <a:solidFill>
                  <a:schemeClr val="dk1"/>
                </a:solidFill>
              </a:rPr>
              <a:t>Privacy notice</a:t>
            </a:r>
            <a:r>
              <a:rPr lang="en-GB" sz="1600">
                <a:solidFill>
                  <a:schemeClr val="dk1"/>
                </a:solidFill>
              </a:rPr>
              <a:t>: Share how you manage personal data, even in booking forms or onboarding emails.</a:t>
            </a:r>
            <a:endParaRPr sz="1600">
              <a:solidFill>
                <a:schemeClr val="dk1"/>
              </a:solidFill>
            </a:endParaRPr>
          </a:p>
          <a:p>
            <a:pPr indent="0" lvl="0" marL="0" rtl="0" algn="l">
              <a:lnSpc>
                <a:spcPct val="115000"/>
              </a:lnSpc>
              <a:spcBef>
                <a:spcPts val="1200"/>
              </a:spcBef>
              <a:spcAft>
                <a:spcPts val="0"/>
              </a:spcAft>
              <a:buNone/>
            </a:pPr>
            <a:r>
              <a:rPr b="1" lang="en-GB" sz="1600">
                <a:solidFill>
                  <a:schemeClr val="dk1"/>
                </a:solidFill>
              </a:rPr>
              <a:t>Consent</a:t>
            </a:r>
            <a:r>
              <a:rPr lang="en-GB" sz="1600">
                <a:solidFill>
                  <a:schemeClr val="dk1"/>
                </a:solidFill>
              </a:rPr>
              <a:t>: Ask permission before recording drives or sharing pupil progress with others.</a:t>
            </a:r>
            <a:endParaRPr sz="1600">
              <a:solidFill>
                <a:schemeClr val="dk1"/>
              </a:solidFill>
            </a:endParaRPr>
          </a:p>
          <a:p>
            <a:pPr indent="0" lvl="0" marL="0" rtl="0" algn="l">
              <a:lnSpc>
                <a:spcPct val="115000"/>
              </a:lnSpc>
              <a:spcBef>
                <a:spcPts val="1200"/>
              </a:spcBef>
              <a:spcAft>
                <a:spcPts val="0"/>
              </a:spcAft>
              <a:buNone/>
            </a:pPr>
            <a:r>
              <a:rPr b="1" lang="en-GB" sz="1600">
                <a:solidFill>
                  <a:schemeClr val="dk1"/>
                </a:solidFill>
              </a:rPr>
              <a:t>Secure storage</a:t>
            </a:r>
            <a:r>
              <a:rPr lang="en-GB" sz="1600">
                <a:solidFill>
                  <a:schemeClr val="dk1"/>
                </a:solidFill>
              </a:rPr>
              <a:t>: Keep digital files protected (passwords, encrypted drives) and physical docs locked.</a:t>
            </a:r>
            <a:endParaRPr sz="1600">
              <a:solidFill>
                <a:schemeClr val="dk1"/>
              </a:solidFill>
            </a:endParaRPr>
          </a:p>
          <a:p>
            <a:pPr indent="0" lvl="0" marL="0" rtl="0" algn="l">
              <a:lnSpc>
                <a:spcPct val="115000"/>
              </a:lnSpc>
              <a:spcBef>
                <a:spcPts val="1200"/>
              </a:spcBef>
              <a:spcAft>
                <a:spcPts val="0"/>
              </a:spcAft>
              <a:buNone/>
            </a:pPr>
            <a:r>
              <a:rPr b="1" lang="en-GB" sz="1600">
                <a:solidFill>
                  <a:schemeClr val="dk1"/>
                </a:solidFill>
              </a:rPr>
              <a:t>Data rights</a:t>
            </a:r>
            <a:r>
              <a:rPr lang="en-GB" sz="1600">
                <a:solidFill>
                  <a:schemeClr val="dk1"/>
                </a:solidFill>
              </a:rPr>
              <a:t>: Learners and colleagues can request to see, correct, or erase their data.</a:t>
            </a:r>
            <a:endParaRPr sz="1600">
              <a:solidFill>
                <a:schemeClr val="dk1"/>
              </a:solidFill>
            </a:endParaRPr>
          </a:p>
          <a:p>
            <a:pPr indent="0" lvl="0" marL="0" rtl="0" algn="l">
              <a:lnSpc>
                <a:spcPct val="115000"/>
              </a:lnSpc>
              <a:spcBef>
                <a:spcPts val="1200"/>
              </a:spcBef>
              <a:spcAft>
                <a:spcPts val="0"/>
              </a:spcAft>
              <a:buNone/>
            </a:pPr>
            <a:r>
              <a:rPr b="1" lang="en-GB" sz="1600">
                <a:solidFill>
                  <a:schemeClr val="dk1"/>
                </a:solidFill>
              </a:rPr>
              <a:t>Retention policies</a:t>
            </a:r>
            <a:r>
              <a:rPr lang="en-GB" sz="1600">
                <a:solidFill>
                  <a:schemeClr val="dk1"/>
                </a:solidFill>
              </a:rPr>
              <a:t>: Have a clear plan for how long you'll store pupil records and why.</a:t>
            </a:r>
            <a:endParaRPr sz="1600">
              <a:solidFill>
                <a:schemeClr val="dk1"/>
              </a:solidFill>
            </a:endParaRPr>
          </a:p>
          <a:p>
            <a:pPr indent="0" lvl="0" marL="0" rtl="0" algn="l">
              <a:lnSpc>
                <a:spcPct val="115000"/>
              </a:lnSpc>
              <a:spcBef>
                <a:spcPts val="1200"/>
              </a:spcBef>
              <a:spcAft>
                <a:spcPts val="0"/>
              </a:spcAft>
              <a:buNone/>
            </a:pPr>
            <a:r>
              <a:rPr b="1" lang="en-GB" sz="1600">
                <a:solidFill>
                  <a:schemeClr val="dk1"/>
                </a:solidFill>
              </a:rPr>
              <a:t>Third-party tools</a:t>
            </a:r>
            <a:r>
              <a:rPr lang="en-GB" sz="1600">
                <a:solidFill>
                  <a:schemeClr val="dk1"/>
                </a:solidFill>
              </a:rPr>
              <a:t>: If you're using platforms for quizzes, bookings, or email campaigns, check their GDPR compliance.</a:t>
            </a:r>
            <a:endParaRPr sz="1600">
              <a:solidFill>
                <a:schemeClr val="dk1"/>
              </a:solidFill>
            </a:endParaRPr>
          </a:p>
          <a:p>
            <a:pPr indent="0" lvl="0" marL="0" rtl="0" algn="l">
              <a:lnSpc>
                <a:spcPct val="115000"/>
              </a:lnSpc>
              <a:spcBef>
                <a:spcPts val="1200"/>
              </a:spcBef>
              <a:spcAft>
                <a:spcPts val="0"/>
              </a:spcAft>
              <a:buNone/>
            </a:pPr>
            <a:r>
              <a:t/>
            </a:r>
            <a:endParaRPr b="1" sz="1600">
              <a:solidFill>
                <a:srgbClr val="FF0000"/>
              </a:solidFill>
            </a:endParaRPr>
          </a:p>
          <a:p>
            <a:pPr indent="0" lvl="0" marL="0" rtl="0" algn="l">
              <a:spcBef>
                <a:spcPts val="1200"/>
              </a:spcBef>
              <a:spcAft>
                <a:spcPts val="0"/>
              </a:spcAft>
              <a:buNone/>
            </a:pPr>
            <a:r>
              <a:t/>
            </a:r>
            <a:endParaRPr b="1" sz="1600"/>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62"/>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347" name="Google Shape;347;p62"/>
          <p:cNvSpPr txBox="1"/>
          <p:nvPr>
            <p:ph idx="1" type="body"/>
          </p:nvPr>
        </p:nvSpPr>
        <p:spPr>
          <a:xfrm>
            <a:off x="285745" y="1162737"/>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 </a:t>
            </a:r>
            <a:r>
              <a:rPr lang="en-GB" sz="1400">
                <a:solidFill>
                  <a:schemeClr val="dk1"/>
                </a:solidFill>
              </a:rPr>
              <a:t>Describe how to assess an individual's performance against set criteria effectively and how incorrectly assessing a student's performance can affect the student.</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en-GB" sz="1400">
                <a:solidFill>
                  <a:schemeClr val="dk1"/>
                </a:solidFill>
              </a:rPr>
              <a:t>1.1 Demonstrate your knowledge and understanding while facilitating a 30-minute Zoom presentation for PDIs. IDEA will organise the Zoom session.  At the end of the session, there will be a 15-minute feedback discussion.</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Topics for the session should include:</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discuss the 5-step assessment process</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describe each step of the process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mention how each step can help the student and the assessor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how incorrect assessment can affect the student's performance</a:t>
            </a:r>
            <a:endParaRPr sz="140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63"/>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353" name="Google Shape;353;p63"/>
          <p:cNvSpPr txBox="1"/>
          <p:nvPr>
            <p:ph idx="1" type="body"/>
          </p:nvPr>
        </p:nvSpPr>
        <p:spPr>
          <a:xfrm>
            <a:off x="292300" y="1057878"/>
            <a:ext cx="8304600" cy="2941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a:t>
            </a:r>
            <a:r>
              <a:rPr lang="en-GB" sz="1400">
                <a:solidFill>
                  <a:schemeClr val="dk1"/>
                </a:solidFill>
              </a:rPr>
              <a:t>  Design and compose an audit trail of record keeping for you and your students</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2.1 Design a learning journal for you and your students to follow and use as a reference throughout their training.</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Submit your learning journal.</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3.1 Correctly identify 4 reasons why we need to follow GDPR.</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3.2 Submit a reflective log, using Gibbs’ reflective cycle, on what you have learned in this unit.</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rgbClr val="333333"/>
                </a:solidFill>
              </a:rPr>
              <a:t>The reflective log submitted must be complete and demonstrate the following five steps:</a:t>
            </a:r>
            <a:endParaRPr sz="1400">
              <a:solidFill>
                <a:srgbClr val="333333"/>
              </a:solidFill>
            </a:endParaRPr>
          </a:p>
          <a:p>
            <a:pPr indent="-317500" lvl="0" marL="673100" rtl="0" algn="l">
              <a:lnSpc>
                <a:spcPct val="100000"/>
              </a:lnSpc>
              <a:spcBef>
                <a:spcPts val="1200"/>
              </a:spcBef>
              <a:spcAft>
                <a:spcPts val="0"/>
              </a:spcAft>
              <a:buClr>
                <a:srgbClr val="333333"/>
              </a:buClr>
              <a:buSzPts val="1400"/>
              <a:buAutoNum type="arabicPeriod"/>
            </a:pPr>
            <a:r>
              <a:rPr lang="en-GB" sz="1400">
                <a:solidFill>
                  <a:srgbClr val="333333"/>
                </a:solidFill>
              </a:rPr>
              <a:t>What happened</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were you thinking and feeling</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was good and bad about the experience</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sense can you make of the situation</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If it happened again, what would you do</a:t>
            </a:r>
            <a:endParaRPr sz="1400">
              <a:solidFill>
                <a:srgbClr val="333333"/>
              </a:solidFill>
            </a:endParaRPr>
          </a:p>
          <a:p>
            <a:pPr indent="0" lvl="0" marL="0" rtl="0" algn="l">
              <a:lnSpc>
                <a:spcPct val="100000"/>
              </a:lnSpc>
              <a:spcBef>
                <a:spcPts val="120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t/>
            </a:r>
            <a:endParaRPr sz="10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pic>
        <p:nvPicPr>
          <p:cNvPr id="358" name="Google Shape;358;p64" title="Brown Abstract Aesthetic Blank A4 Document Landscape.png"/>
          <p:cNvPicPr preferRelativeResize="0"/>
          <p:nvPr/>
        </p:nvPicPr>
        <p:blipFill>
          <a:blip r:embed="rId3">
            <a:alphaModFix/>
          </a:blip>
          <a:stretch>
            <a:fillRect/>
          </a:stretch>
        </p:blipFill>
        <p:spPr>
          <a:xfrm>
            <a:off x="711850" y="152400"/>
            <a:ext cx="7939500" cy="4838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9"/>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Agenda</a:t>
            </a:r>
            <a:endParaRPr sz="3600"/>
          </a:p>
        </p:txBody>
      </p:sp>
      <p:sp>
        <p:nvSpPr>
          <p:cNvPr id="153" name="Google Shape;153;p29"/>
          <p:cNvSpPr txBox="1"/>
          <p:nvPr>
            <p:ph idx="1" type="body"/>
          </p:nvPr>
        </p:nvSpPr>
        <p:spPr>
          <a:xfrm>
            <a:off x="285745" y="985812"/>
            <a:ext cx="8304600" cy="38772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800"/>
              <a:buFont typeface="Arial"/>
              <a:buNone/>
            </a:pPr>
            <a:r>
              <a:rPr b="1" lang="en-GB">
                <a:solidFill>
                  <a:srgbClr val="7030A0"/>
                </a:solidFill>
              </a:rPr>
              <a:t> </a:t>
            </a:r>
            <a:endParaRPr b="1">
              <a:solidFill>
                <a:srgbClr val="7030A0"/>
              </a:solidFill>
            </a:endParaRPr>
          </a:p>
          <a:p>
            <a:pPr indent="0" lvl="0" marL="0" rtl="0" algn="ctr">
              <a:spcBef>
                <a:spcPts val="0"/>
              </a:spcBef>
              <a:spcAft>
                <a:spcPts val="0"/>
              </a:spcAft>
              <a:buNone/>
            </a:pPr>
            <a:r>
              <a:rPr lang="en-GB"/>
              <a:t>How are you getting on with your assignments?</a:t>
            </a:r>
            <a:endParaRPr/>
          </a:p>
          <a:p>
            <a:pPr indent="0" lvl="0" marL="0" rtl="0" algn="ctr">
              <a:spcBef>
                <a:spcPts val="1200"/>
              </a:spcBef>
              <a:spcAft>
                <a:spcPts val="0"/>
              </a:spcAft>
              <a:buNone/>
            </a:pPr>
            <a:r>
              <a:rPr lang="en-GB"/>
              <a:t>Unit Assignments </a:t>
            </a:r>
            <a:endParaRPr/>
          </a:p>
          <a:p>
            <a:pPr indent="0" lvl="0" marL="0" rtl="0" algn="ctr">
              <a:spcBef>
                <a:spcPts val="1200"/>
              </a:spcBef>
              <a:spcAft>
                <a:spcPts val="0"/>
              </a:spcAft>
              <a:buNone/>
            </a:pPr>
            <a:r>
              <a:rPr lang="en-GB"/>
              <a:t>5 Step Assessment Process</a:t>
            </a:r>
            <a:endParaRPr/>
          </a:p>
          <a:p>
            <a:pPr indent="0" lvl="0" marL="0" rtl="0" algn="ctr">
              <a:spcBef>
                <a:spcPts val="1200"/>
              </a:spcBef>
              <a:spcAft>
                <a:spcPts val="0"/>
              </a:spcAft>
              <a:buNone/>
            </a:pPr>
            <a:r>
              <a:rPr lang="en-GB"/>
              <a:t>Your Role as an Assessor</a:t>
            </a:r>
            <a:endParaRPr/>
          </a:p>
          <a:p>
            <a:pPr indent="0" lvl="0" marL="0" rtl="0" algn="ctr">
              <a:spcBef>
                <a:spcPts val="1200"/>
              </a:spcBef>
              <a:spcAft>
                <a:spcPts val="0"/>
              </a:spcAft>
              <a:buNone/>
            </a:pPr>
            <a:r>
              <a:rPr lang="en-GB"/>
              <a:t>Learning Journal</a:t>
            </a:r>
            <a:endParaRPr/>
          </a:p>
          <a:p>
            <a:pPr indent="0" lvl="0" marL="0" rtl="0" algn="ctr">
              <a:spcBef>
                <a:spcPts val="1200"/>
              </a:spcBef>
              <a:spcAft>
                <a:spcPts val="0"/>
              </a:spcAft>
              <a:buNone/>
            </a:pPr>
            <a:r>
              <a:rPr lang="en-GB"/>
              <a:t>GDPR</a:t>
            </a:r>
            <a:endParaRPr/>
          </a:p>
          <a:p>
            <a:pPr indent="0" lvl="0" marL="0" rtl="0" algn="ctr">
              <a:spcBef>
                <a:spcPts val="1200"/>
              </a:spcBef>
              <a:spcAft>
                <a:spcPts val="1200"/>
              </a:spcAft>
              <a:buNone/>
            </a:pPr>
            <a:r>
              <a:rPr lang="en-GB"/>
              <a:t>Unit Assignments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65"/>
          <p:cNvSpPr txBox="1"/>
          <p:nvPr>
            <p:ph type="title"/>
          </p:nvPr>
        </p:nvSpPr>
        <p:spPr>
          <a:xfrm>
            <a:off x="415600" y="593367"/>
            <a:ext cx="11360700" cy="763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lang="en-GB"/>
              <a:t>  </a:t>
            </a:r>
            <a:endParaRPr/>
          </a:p>
        </p:txBody>
      </p:sp>
      <p:sp>
        <p:nvSpPr>
          <p:cNvPr id="364" name="Google Shape;364;p65"/>
          <p:cNvSpPr txBox="1"/>
          <p:nvPr>
            <p:ph idx="1" type="body"/>
          </p:nvPr>
        </p:nvSpPr>
        <p:spPr>
          <a:xfrm>
            <a:off x="311700" y="1165575"/>
            <a:ext cx="3509400" cy="34164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rPr lang="en-GB"/>
              <a:t>  </a:t>
            </a:r>
            <a:endParaRPr/>
          </a:p>
        </p:txBody>
      </p:sp>
      <p:pic>
        <p:nvPicPr>
          <p:cNvPr id="365" name="Google Shape;365;p65" title="Untitled design (36).png"/>
          <p:cNvPicPr preferRelativeResize="0"/>
          <p:nvPr/>
        </p:nvPicPr>
        <p:blipFill>
          <a:blip r:embed="rId3">
            <a:alphaModFix/>
          </a:blip>
          <a:stretch>
            <a:fillRect/>
          </a:stretch>
        </p:blipFill>
        <p:spPr>
          <a:xfrm>
            <a:off x="1504176" y="0"/>
            <a:ext cx="6135648" cy="5143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0"/>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159" name="Google Shape;159;p30"/>
          <p:cNvSpPr txBox="1"/>
          <p:nvPr>
            <p:ph idx="1" type="body"/>
          </p:nvPr>
        </p:nvSpPr>
        <p:spPr>
          <a:xfrm>
            <a:off x="285745" y="1162737"/>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 </a:t>
            </a:r>
            <a:r>
              <a:rPr lang="en-GB" sz="1400">
                <a:solidFill>
                  <a:schemeClr val="dk1"/>
                </a:solidFill>
              </a:rPr>
              <a:t>Describe how to assess an individual's performance against set criteria effectively and how incorrectly assessing a student's performance can affect the student.</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en-GB" sz="1400">
                <a:solidFill>
                  <a:schemeClr val="dk1"/>
                </a:solidFill>
              </a:rPr>
              <a:t>1.1 Demonstrate your knowledge and understanding while facilitating a 30-minute Zoom presentation for PDIs. IDEA will organise the Zoom session.  At the end of the session, there will be a 15-minute feedback discussion.</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Topics for the session should include:</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discuss the 5-step assessment process</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describe each step of the process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mention how each step can help the student and the assessor  </a:t>
            </a:r>
            <a:endParaRPr sz="1400">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GB" sz="1400">
                <a:solidFill>
                  <a:schemeClr val="dk1"/>
                </a:solidFill>
              </a:rPr>
              <a:t>how incorrect assessment can affect the student's performance</a:t>
            </a:r>
            <a:endParaRPr sz="14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1"/>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165" name="Google Shape;165;p31"/>
          <p:cNvSpPr txBox="1"/>
          <p:nvPr>
            <p:ph idx="1" type="body"/>
          </p:nvPr>
        </p:nvSpPr>
        <p:spPr>
          <a:xfrm>
            <a:off x="292300" y="1057878"/>
            <a:ext cx="8304600" cy="2941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a:t>
            </a:r>
            <a:r>
              <a:rPr lang="en-GB" sz="1400">
                <a:solidFill>
                  <a:schemeClr val="dk1"/>
                </a:solidFill>
              </a:rPr>
              <a:t>  Design and compose an audit trail of record keeping for you and your students</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2.1 Design a learning journal for you and your students to follow and use as a reference throughout their training.</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Submit your learning journal.</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3.1 Correctly identify 4 reasons why we need to follow GDPR.</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3.2 Submit a reflective log, using Gibbs’ reflective cycle, on what you have learned in this unit.</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rgbClr val="333333"/>
                </a:solidFill>
              </a:rPr>
              <a:t>The reflective log submitted must be complete and demonstrate the following five steps:</a:t>
            </a:r>
            <a:endParaRPr sz="1400">
              <a:solidFill>
                <a:srgbClr val="333333"/>
              </a:solidFill>
            </a:endParaRPr>
          </a:p>
          <a:p>
            <a:pPr indent="-317500" lvl="0" marL="673100" rtl="0" algn="l">
              <a:lnSpc>
                <a:spcPct val="100000"/>
              </a:lnSpc>
              <a:spcBef>
                <a:spcPts val="1200"/>
              </a:spcBef>
              <a:spcAft>
                <a:spcPts val="0"/>
              </a:spcAft>
              <a:buClr>
                <a:srgbClr val="333333"/>
              </a:buClr>
              <a:buSzPts val="1400"/>
              <a:buAutoNum type="arabicPeriod"/>
            </a:pPr>
            <a:r>
              <a:rPr lang="en-GB" sz="1400">
                <a:solidFill>
                  <a:srgbClr val="333333"/>
                </a:solidFill>
              </a:rPr>
              <a:t>What happened</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were you thinking and feeling</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was good and bad about the experience</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sense can you make of the situation</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If it happened again, what would you do</a:t>
            </a:r>
            <a:endParaRPr sz="1400">
              <a:solidFill>
                <a:srgbClr val="333333"/>
              </a:solidFill>
            </a:endParaRPr>
          </a:p>
          <a:p>
            <a:pPr indent="0" lvl="0" marL="0" rtl="0" algn="l">
              <a:lnSpc>
                <a:spcPct val="100000"/>
              </a:lnSpc>
              <a:spcBef>
                <a:spcPts val="120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1200"/>
              </a:spcBef>
              <a:spcAft>
                <a:spcPts val="0"/>
              </a:spcAft>
              <a:buClr>
                <a:schemeClr val="dk1"/>
              </a:buClr>
              <a:buSzPts val="1100"/>
              <a:buFont typeface="Arial"/>
              <a:buNone/>
            </a:pPr>
            <a:r>
              <a:t/>
            </a:r>
            <a:endParaRPr sz="10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2"/>
          <p:cNvSpPr txBox="1"/>
          <p:nvPr>
            <p:ph type="title"/>
          </p:nvPr>
        </p:nvSpPr>
        <p:spPr>
          <a:xfrm>
            <a:off x="419700" y="7360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 </a:t>
            </a:r>
            <a:endParaRPr sz="3600"/>
          </a:p>
        </p:txBody>
      </p:sp>
      <p:sp>
        <p:nvSpPr>
          <p:cNvPr id="171" name="Google Shape;171;p32"/>
          <p:cNvSpPr txBox="1"/>
          <p:nvPr>
            <p:ph idx="1" type="body"/>
          </p:nvPr>
        </p:nvSpPr>
        <p:spPr>
          <a:xfrm>
            <a:off x="419700" y="1837633"/>
            <a:ext cx="8304600" cy="12771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Clr>
                <a:schemeClr val="dk1"/>
              </a:buClr>
              <a:buSzPts val="800"/>
              <a:buFont typeface="Arial"/>
              <a:buNone/>
            </a:pPr>
            <a:r>
              <a:rPr b="1" lang="en-GB">
                <a:solidFill>
                  <a:srgbClr val="7030A0"/>
                </a:solidFill>
              </a:rPr>
              <a:t> </a:t>
            </a:r>
            <a:endParaRPr b="1">
              <a:solidFill>
                <a:srgbClr val="7030A0"/>
              </a:solidFill>
            </a:endParaRPr>
          </a:p>
          <a:p>
            <a:pPr indent="0" lvl="0" marL="0" rtl="0" algn="ctr">
              <a:spcBef>
                <a:spcPts val="0"/>
              </a:spcBef>
              <a:spcAft>
                <a:spcPts val="1200"/>
              </a:spcAft>
              <a:buNone/>
            </a:pPr>
            <a:r>
              <a:rPr lang="en-GB" sz="4800"/>
              <a:t>5 Step Assessment Process</a:t>
            </a:r>
            <a:endParaRPr sz="4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pic>
        <p:nvPicPr>
          <p:cNvPr id="176" name="Google Shape;176;p33" title="5-Step Assessment.png"/>
          <p:cNvPicPr preferRelativeResize="0"/>
          <p:nvPr/>
        </p:nvPicPr>
        <p:blipFill>
          <a:blip r:embed="rId3">
            <a:alphaModFix/>
          </a:blip>
          <a:stretch>
            <a:fillRect/>
          </a:stretch>
        </p:blipFill>
        <p:spPr>
          <a:xfrm>
            <a:off x="345375" y="200425"/>
            <a:ext cx="8442326" cy="47488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Initial Assessment</a:t>
            </a:r>
            <a:endParaRPr/>
          </a:p>
        </p:txBody>
      </p:sp>
      <p:sp>
        <p:nvSpPr>
          <p:cNvPr id="182" name="Google Shape;182;p3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What experience, knowledge and understanding the learner has of the subject or topic that you are going to assess.</a:t>
            </a:r>
            <a:endParaRPr/>
          </a:p>
          <a:p>
            <a:pPr indent="0" lvl="0" marL="0" rtl="0" algn="l">
              <a:spcBef>
                <a:spcPts val="1200"/>
              </a:spcBef>
              <a:spcAft>
                <a:spcPts val="0"/>
              </a:spcAft>
              <a:buNone/>
            </a:pPr>
            <a:r>
              <a:rPr lang="en-GB"/>
              <a:t>Gather this information through discussions, reflective logs or other forms.</a:t>
            </a:r>
            <a:endParaRPr/>
          </a:p>
          <a:p>
            <a:pPr indent="0" lvl="0" marL="0" rtl="0" algn="l">
              <a:spcBef>
                <a:spcPts val="1200"/>
              </a:spcBef>
              <a:spcAft>
                <a:spcPts val="0"/>
              </a:spcAft>
              <a:buNone/>
            </a:pPr>
            <a:r>
              <a:rPr lang="en-GB"/>
              <a:t>This information can be used to see what requirements, assistance or support the learner may need.</a:t>
            </a:r>
            <a:endParaRPr/>
          </a:p>
          <a:p>
            <a:pPr indent="0" lvl="0" marL="0" rtl="0" algn="l">
              <a:spcBef>
                <a:spcPts val="1200"/>
              </a:spcBef>
              <a:spcAft>
                <a:spcPts val="1200"/>
              </a:spcAft>
              <a:buNone/>
            </a:pPr>
            <a:r>
              <a:rPr lang="en-GB"/>
              <a:t>This stage can also be known as “assessment for learning”, as it helps prepare the learner the assessment and identifies their potential.</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