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5"/>
    <p:sldMasterId id="2147483672"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Lst>
  <p:sldSz cy="5143500" cx="9144000"/>
  <p:notesSz cx="6858000" cy="9144000"/>
  <p:embeddedFontLst>
    <p:embeddedFont>
      <p:font typeface="Play"/>
      <p:regular r:id="rId53"/>
      <p:bold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FDA7AF5-BBA8-442B-97C0-C6AC64FC696A}">
  <a:tblStyle styleId="{5FDA7AF5-BBA8-442B-97C0-C6AC64FC696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font" Target="fonts/Play-regular.fntdata"/><Relationship Id="rId52" Type="http://schemas.openxmlformats.org/officeDocument/2006/relationships/slide" Target="slides/slide45.xml"/><Relationship Id="rId11" Type="http://schemas.openxmlformats.org/officeDocument/2006/relationships/slide" Target="slides/slide4.xml"/><Relationship Id="rId10" Type="http://schemas.openxmlformats.org/officeDocument/2006/relationships/slide" Target="slides/slide3.xml"/><Relationship Id="rId54" Type="http://schemas.openxmlformats.org/officeDocument/2006/relationships/font" Target="fonts/Play-bold.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4ce03284c4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34ce03284c4_3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6ed422fe98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6ed422fe98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4da0be44f0_1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34da0be44f0_1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34dc07c7a85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34dc07c7a8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4dc07c7a85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4dc07c7a85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4dc07c7a85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4dc07c7a85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4e6ef56d3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34e6ef56d3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4e6ef56d32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34e6ef56d32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4e6ef56d32_1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4e6ef56d32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4e6ef56d32_1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34e6ef56d32_1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4e6ef56d32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34e6ef56d32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4da0be44f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4da0be44f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34e6ef56d32_1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34e6ef56d32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4da0be44f0_1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34da0be44f0_1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34e6ef56d32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34e6ef56d32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4da0be44f0_1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4da0be44f0_1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3703859ddd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3703859ddd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4dc07c7a8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34dc07c7a8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4dc07c7a85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34dc07c7a85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4dc07c7a85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34dc07c7a85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34e6ef56d32_1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34e6ef56d32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703859dddb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3703859ddd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4ce425332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4ce425332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34e6ef56d32_1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34e6ef56d32_1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34e8627d5ca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34e8627d5ca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4e6ef56d32_1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34e6ef56d32_1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4e8627d5c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34e8627d5c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36ed422fe98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36ed422fe98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36ed422fe98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36ed422fe98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34e6ef56d32_1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34e6ef56d32_1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703859dddb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3703859dddb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36ed422fe98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36ed422fe98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36f1b835a50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4" name="Google Shape;404;g36f1b835a50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4da0be44f0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4da0be44f0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3703859dddb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3703859dddb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36ed422fe98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36ed422fe98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6f1b835a5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36f1b835a5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38bd5234dd9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38bd5234dd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36f1b835a50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36f1b835a50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36d5c025138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36d5c025138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6ed422fe98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6ed422fe98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6f1b835a50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6f1b835a50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6f1b835a5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36f1b835a5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6ed422fe9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6ed422fe9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4da0be44f0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4da0be44f0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8" name="Google Shape;58;p1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Google Shape;59;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rmAutofit/>
          </a:bodyPr>
          <a:lstStyle>
            <a:lvl1pPr lvl="0" algn="ctr">
              <a:lnSpc>
                <a:spcPct val="90000"/>
              </a:lnSpc>
              <a:spcBef>
                <a:spcPts val="0"/>
              </a:spcBef>
              <a:spcAft>
                <a:spcPts val="0"/>
              </a:spcAft>
              <a:buClr>
                <a:schemeClr val="dk1"/>
              </a:buClr>
              <a:buSzPts val="4500"/>
              <a:buFont typeface="Play"/>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2" name="Google Shape;62;p15"/>
          <p:cNvSpPr txBox="1"/>
          <p:nvPr>
            <p:ph idx="1" type="subTitle"/>
          </p:nvPr>
        </p:nvSpPr>
        <p:spPr>
          <a:xfrm>
            <a:off x="1143000" y="2701529"/>
            <a:ext cx="6858000" cy="1241700"/>
          </a:xfrm>
          <a:prstGeom prst="rect">
            <a:avLst/>
          </a:prstGeom>
          <a:noFill/>
          <a:ln>
            <a:noFill/>
          </a:ln>
        </p:spPr>
        <p:txBody>
          <a:bodyPr anchorCtr="0" anchor="t" bIns="34275" lIns="68575" spcFirstLastPara="1" rIns="68575" wrap="square" tIns="34275">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63" name="Google Shape;63;p15"/>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4" name="Google Shape;64;p15"/>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5" name="Google Shape;65;p15"/>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8" name="Google Shape;68;p16"/>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9" name="Google Shape;69;p1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0" name="Google Shape;70;p1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1" name="Google Shape;71;p1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623888" y="1282303"/>
            <a:ext cx="7886700" cy="213960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4500"/>
              <a:buFont typeface="Play"/>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4" name="Google Shape;74;p17"/>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757575"/>
              </a:buClr>
              <a:buSzPts val="1800"/>
              <a:buNone/>
              <a:defRPr sz="1800">
                <a:solidFill>
                  <a:srgbClr val="757575"/>
                </a:solidFill>
              </a:defRPr>
            </a:lvl1pPr>
            <a:lvl2pPr indent="-228600" lvl="1" marL="914400" algn="l">
              <a:lnSpc>
                <a:spcPct val="90000"/>
              </a:lnSpc>
              <a:spcBef>
                <a:spcPts val="400"/>
              </a:spcBef>
              <a:spcAft>
                <a:spcPts val="0"/>
              </a:spcAft>
              <a:buClr>
                <a:srgbClr val="757575"/>
              </a:buClr>
              <a:buSzPts val="1500"/>
              <a:buNone/>
              <a:defRPr sz="1500">
                <a:solidFill>
                  <a:srgbClr val="757575"/>
                </a:solidFill>
              </a:defRPr>
            </a:lvl2pPr>
            <a:lvl3pPr indent="-228600" lvl="2" marL="1371600" algn="l">
              <a:lnSpc>
                <a:spcPct val="90000"/>
              </a:lnSpc>
              <a:spcBef>
                <a:spcPts val="400"/>
              </a:spcBef>
              <a:spcAft>
                <a:spcPts val="0"/>
              </a:spcAft>
              <a:buClr>
                <a:srgbClr val="757575"/>
              </a:buClr>
              <a:buSzPts val="1400"/>
              <a:buNone/>
              <a:defRPr sz="1400">
                <a:solidFill>
                  <a:srgbClr val="757575"/>
                </a:solidFill>
              </a:defRPr>
            </a:lvl3pPr>
            <a:lvl4pPr indent="-228600" lvl="3" marL="1828800" algn="l">
              <a:lnSpc>
                <a:spcPct val="90000"/>
              </a:lnSpc>
              <a:spcBef>
                <a:spcPts val="400"/>
              </a:spcBef>
              <a:spcAft>
                <a:spcPts val="0"/>
              </a:spcAft>
              <a:buClr>
                <a:srgbClr val="757575"/>
              </a:buClr>
              <a:buSzPts val="1200"/>
              <a:buNone/>
              <a:defRPr sz="1200">
                <a:solidFill>
                  <a:srgbClr val="757575"/>
                </a:solidFill>
              </a:defRPr>
            </a:lvl4pPr>
            <a:lvl5pPr indent="-228600" lvl="4" marL="2286000" algn="l">
              <a:lnSpc>
                <a:spcPct val="90000"/>
              </a:lnSpc>
              <a:spcBef>
                <a:spcPts val="400"/>
              </a:spcBef>
              <a:spcAft>
                <a:spcPts val="0"/>
              </a:spcAft>
              <a:buClr>
                <a:srgbClr val="757575"/>
              </a:buClr>
              <a:buSzPts val="1200"/>
              <a:buNone/>
              <a:defRPr sz="1200">
                <a:solidFill>
                  <a:srgbClr val="757575"/>
                </a:solidFill>
              </a:defRPr>
            </a:lvl5pPr>
            <a:lvl6pPr indent="-228600" lvl="5" marL="2743200" algn="l">
              <a:lnSpc>
                <a:spcPct val="90000"/>
              </a:lnSpc>
              <a:spcBef>
                <a:spcPts val="400"/>
              </a:spcBef>
              <a:spcAft>
                <a:spcPts val="0"/>
              </a:spcAft>
              <a:buClr>
                <a:srgbClr val="757575"/>
              </a:buClr>
              <a:buSzPts val="1200"/>
              <a:buNone/>
              <a:defRPr sz="1200">
                <a:solidFill>
                  <a:srgbClr val="757575"/>
                </a:solidFill>
              </a:defRPr>
            </a:lvl6pPr>
            <a:lvl7pPr indent="-228600" lvl="6" marL="3200400" algn="l">
              <a:lnSpc>
                <a:spcPct val="90000"/>
              </a:lnSpc>
              <a:spcBef>
                <a:spcPts val="400"/>
              </a:spcBef>
              <a:spcAft>
                <a:spcPts val="0"/>
              </a:spcAft>
              <a:buClr>
                <a:srgbClr val="757575"/>
              </a:buClr>
              <a:buSzPts val="1200"/>
              <a:buNone/>
              <a:defRPr sz="1200">
                <a:solidFill>
                  <a:srgbClr val="757575"/>
                </a:solidFill>
              </a:defRPr>
            </a:lvl7pPr>
            <a:lvl8pPr indent="-228600" lvl="7" marL="3657600" algn="l">
              <a:lnSpc>
                <a:spcPct val="90000"/>
              </a:lnSpc>
              <a:spcBef>
                <a:spcPts val="400"/>
              </a:spcBef>
              <a:spcAft>
                <a:spcPts val="0"/>
              </a:spcAft>
              <a:buClr>
                <a:srgbClr val="757575"/>
              </a:buClr>
              <a:buSzPts val="1200"/>
              <a:buNone/>
              <a:defRPr sz="1200">
                <a:solidFill>
                  <a:srgbClr val="757575"/>
                </a:solidFill>
              </a:defRPr>
            </a:lvl8pPr>
            <a:lvl9pPr indent="-228600" lvl="8" marL="4114800" algn="l">
              <a:lnSpc>
                <a:spcPct val="90000"/>
              </a:lnSpc>
              <a:spcBef>
                <a:spcPts val="400"/>
              </a:spcBef>
              <a:spcAft>
                <a:spcPts val="0"/>
              </a:spcAft>
              <a:buClr>
                <a:srgbClr val="757575"/>
              </a:buClr>
              <a:buSzPts val="1200"/>
              <a:buNone/>
              <a:defRPr sz="1200">
                <a:solidFill>
                  <a:srgbClr val="757575"/>
                </a:solidFill>
              </a:defRPr>
            </a:lvl9pPr>
          </a:lstStyle>
          <a:p/>
        </p:txBody>
      </p:sp>
      <p:sp>
        <p:nvSpPr>
          <p:cNvPr id="75" name="Google Shape;75;p1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6" name="Google Shape;76;p1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7" name="Google Shape;77;p1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0" name="Google Shape;80;p18"/>
          <p:cNvSpPr txBox="1"/>
          <p:nvPr>
            <p:ph idx="1" type="body"/>
          </p:nvPr>
        </p:nvSpPr>
        <p:spPr>
          <a:xfrm>
            <a:off x="628650" y="1369219"/>
            <a:ext cx="38862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1" name="Google Shape;81;p18"/>
          <p:cNvSpPr txBox="1"/>
          <p:nvPr>
            <p:ph idx="2" type="body"/>
          </p:nvPr>
        </p:nvSpPr>
        <p:spPr>
          <a:xfrm>
            <a:off x="4629150" y="1369219"/>
            <a:ext cx="38862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2" name="Google Shape;82;p18"/>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3" name="Google Shape;83;p18"/>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4" name="Google Shape;84;p18"/>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629841"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7" name="Google Shape;87;p19"/>
          <p:cNvSpPr txBox="1"/>
          <p:nvPr>
            <p:ph idx="1" type="body"/>
          </p:nvPr>
        </p:nvSpPr>
        <p:spPr>
          <a:xfrm>
            <a:off x="629841" y="1260872"/>
            <a:ext cx="3868500" cy="618000"/>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88" name="Google Shape;88;p19"/>
          <p:cNvSpPr txBox="1"/>
          <p:nvPr>
            <p:ph idx="2" type="body"/>
          </p:nvPr>
        </p:nvSpPr>
        <p:spPr>
          <a:xfrm>
            <a:off x="629841" y="1878806"/>
            <a:ext cx="3868500" cy="27636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19"/>
          <p:cNvSpPr txBox="1"/>
          <p:nvPr>
            <p:ph idx="3" type="body"/>
          </p:nvPr>
        </p:nvSpPr>
        <p:spPr>
          <a:xfrm>
            <a:off x="4629150" y="1260872"/>
            <a:ext cx="3887400" cy="618000"/>
          </a:xfrm>
          <a:prstGeom prst="rect">
            <a:avLst/>
          </a:prstGeom>
          <a:noFill/>
          <a:ln>
            <a:noFill/>
          </a:ln>
        </p:spPr>
        <p:txBody>
          <a:bodyPr anchorCtr="0" anchor="b"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90" name="Google Shape;90;p19"/>
          <p:cNvSpPr txBox="1"/>
          <p:nvPr>
            <p:ph idx="4" type="body"/>
          </p:nvPr>
        </p:nvSpPr>
        <p:spPr>
          <a:xfrm>
            <a:off x="4629150" y="1878806"/>
            <a:ext cx="3887400" cy="27636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1" name="Google Shape;91;p19"/>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2" name="Google Shape;92;p19"/>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3" name="Google Shape;93;p19"/>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6" name="Google Shape;96;p20"/>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7" name="Google Shape;97;p20"/>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8" name="Google Shape;98;p20"/>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Play"/>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1" name="Google Shape;101;p21"/>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rm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02" name="Google Shape;102;p21"/>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03" name="Google Shape;103;p2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4" name="Google Shape;104;p2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5" name="Google Shape;105;p21"/>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1"/>
              </a:buClr>
              <a:buSzPts val="2400"/>
              <a:buFont typeface="Play"/>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8" name="Google Shape;108;p22"/>
          <p:cNvSpPr/>
          <p:nvPr>
            <p:ph idx="2" type="pic"/>
          </p:nvPr>
        </p:nvSpPr>
        <p:spPr>
          <a:xfrm>
            <a:off x="3887391" y="740569"/>
            <a:ext cx="4629300" cy="3655200"/>
          </a:xfrm>
          <a:prstGeom prst="rect">
            <a:avLst/>
          </a:prstGeom>
          <a:noFill/>
          <a:ln>
            <a:noFill/>
          </a:ln>
        </p:spPr>
      </p:sp>
      <p:sp>
        <p:nvSpPr>
          <p:cNvPr id="109" name="Google Shape;109;p22"/>
          <p:cNvSpPr txBox="1"/>
          <p:nvPr>
            <p:ph idx="1" type="body"/>
          </p:nvPr>
        </p:nvSpPr>
        <p:spPr>
          <a:xfrm>
            <a:off x="629841" y="1543050"/>
            <a:ext cx="2949000" cy="2858700"/>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10" name="Google Shape;110;p22"/>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1" name="Google Shape;111;p22"/>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2" name="Google Shape;112;p22"/>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5" name="Google Shape;115;p23"/>
          <p:cNvSpPr txBox="1"/>
          <p:nvPr>
            <p:ph idx="1" type="body"/>
          </p:nvPr>
        </p:nvSpPr>
        <p:spPr>
          <a:xfrm rot="5400000">
            <a:off x="2940300" y="-942431"/>
            <a:ext cx="3263400" cy="78867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7" name="Google Shape;117;p2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8" name="Google Shape;118;p2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5350050" y="1467544"/>
            <a:ext cx="4359000" cy="19716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1" name="Google Shape;121;p24"/>
          <p:cNvSpPr txBox="1"/>
          <p:nvPr>
            <p:ph idx="1" type="body"/>
          </p:nvPr>
        </p:nvSpPr>
        <p:spPr>
          <a:xfrm rot="5400000">
            <a:off x="1349475" y="-447056"/>
            <a:ext cx="4359000" cy="58008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2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3" name="Google Shape;123;p2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4" name="Google Shape;124;p2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5" name="Shape 125"/>
        <p:cNvGrpSpPr/>
        <p:nvPr/>
      </p:nvGrpSpPr>
      <p:grpSpPr>
        <a:xfrm>
          <a:off x="0" y="0"/>
          <a:ext cx="0" cy="0"/>
          <a:chOff x="0" y="0"/>
          <a:chExt cx="0" cy="0"/>
        </a:xfrm>
      </p:grpSpPr>
      <p:sp>
        <p:nvSpPr>
          <p:cNvPr id="126" name="Google Shape;126;p25"/>
          <p:cNvSpPr txBox="1"/>
          <p:nvPr>
            <p:ph type="title"/>
          </p:nvPr>
        </p:nvSpPr>
        <p:spPr>
          <a:xfrm>
            <a:off x="311700" y="445025"/>
            <a:ext cx="8520600" cy="572700"/>
          </a:xfrm>
          <a:prstGeom prst="rect">
            <a:avLst/>
          </a:prstGeom>
        </p:spPr>
        <p:txBody>
          <a:bodyPr anchorCtr="0" anchor="ctr" bIns="34275" lIns="68575" spcFirstLastPara="1" rIns="68575" wrap="square" tIns="34275">
            <a:normAutofit/>
          </a:bodyPr>
          <a:lstStyle>
            <a:lvl1pPr lvl="0">
              <a:spcBef>
                <a:spcPts val="0"/>
              </a:spcBef>
              <a:spcAft>
                <a:spcPts val="0"/>
              </a:spcAft>
              <a:buSzPts val="33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7" name="Google Shape;127;p25"/>
          <p:cNvSpPr txBox="1"/>
          <p:nvPr>
            <p:ph idx="1" type="body"/>
          </p:nvPr>
        </p:nvSpPr>
        <p:spPr>
          <a:xfrm>
            <a:off x="311700" y="1152475"/>
            <a:ext cx="8520600" cy="3416400"/>
          </a:xfrm>
          <a:prstGeom prst="rect">
            <a:avLst/>
          </a:prstGeom>
        </p:spPr>
        <p:txBody>
          <a:bodyPr anchorCtr="0" anchor="t" bIns="34275" lIns="68575" spcFirstLastPara="1" rIns="68575" wrap="square" tIns="34275">
            <a:normAutofit/>
          </a:bodyPr>
          <a:lstStyle>
            <a:lvl1pPr indent="-361950" lvl="0" marL="457200">
              <a:spcBef>
                <a:spcPts val="800"/>
              </a:spcBef>
              <a:spcAft>
                <a:spcPts val="0"/>
              </a:spcAft>
              <a:buSzPts val="2100"/>
              <a:buChar char="•"/>
              <a:defRPr/>
            </a:lvl1pPr>
            <a:lvl2pPr indent="-342900" lvl="1" marL="914400">
              <a:spcBef>
                <a:spcPts val="400"/>
              </a:spcBef>
              <a:spcAft>
                <a:spcPts val="0"/>
              </a:spcAft>
              <a:buSzPts val="1800"/>
              <a:buChar char="•"/>
              <a:defRPr/>
            </a:lvl2pPr>
            <a:lvl3pPr indent="-323850" lvl="2" marL="1371600">
              <a:spcBef>
                <a:spcPts val="400"/>
              </a:spcBef>
              <a:spcAft>
                <a:spcPts val="0"/>
              </a:spcAft>
              <a:buSzPts val="1500"/>
              <a:buChar char="•"/>
              <a:defRPr/>
            </a:lvl3pPr>
            <a:lvl4pPr indent="-317500" lvl="3" marL="1828800">
              <a:spcBef>
                <a:spcPts val="400"/>
              </a:spcBef>
              <a:spcAft>
                <a:spcPts val="0"/>
              </a:spcAft>
              <a:buSzPts val="1400"/>
              <a:buChar char="•"/>
              <a:defRPr/>
            </a:lvl4pPr>
            <a:lvl5pPr indent="-317500" lvl="4" marL="2286000">
              <a:spcBef>
                <a:spcPts val="400"/>
              </a:spcBef>
              <a:spcAft>
                <a:spcPts val="0"/>
              </a:spcAft>
              <a:buSzPts val="1400"/>
              <a:buChar char="•"/>
              <a:defRPr/>
            </a:lvl5pPr>
            <a:lvl6pPr indent="-317500" lvl="5" marL="2743200">
              <a:spcBef>
                <a:spcPts val="400"/>
              </a:spcBef>
              <a:spcAft>
                <a:spcPts val="0"/>
              </a:spcAft>
              <a:buSzPts val="1400"/>
              <a:buChar char="•"/>
              <a:defRPr/>
            </a:lvl6pPr>
            <a:lvl7pPr indent="-317500" lvl="6" marL="3200400">
              <a:spcBef>
                <a:spcPts val="400"/>
              </a:spcBef>
              <a:spcAft>
                <a:spcPts val="0"/>
              </a:spcAft>
              <a:buSzPts val="1400"/>
              <a:buChar char="•"/>
              <a:defRPr/>
            </a:lvl7pPr>
            <a:lvl8pPr indent="-317500" lvl="7" marL="3657600">
              <a:spcBef>
                <a:spcPts val="400"/>
              </a:spcBef>
              <a:spcAft>
                <a:spcPts val="0"/>
              </a:spcAft>
              <a:buSzPts val="1400"/>
              <a:buChar char="•"/>
              <a:defRPr/>
            </a:lvl8pPr>
            <a:lvl9pPr indent="-317500" lvl="8" marL="4114800">
              <a:spcBef>
                <a:spcPts val="400"/>
              </a:spcBef>
              <a:spcAft>
                <a:spcPts val="0"/>
              </a:spcAft>
              <a:buSzPts val="1400"/>
              <a:buChar char="•"/>
              <a:defRPr/>
            </a:lvl9pPr>
          </a:lstStyle>
          <a:p/>
        </p:txBody>
      </p:sp>
      <p:sp>
        <p:nvSpPr>
          <p:cNvPr id="128" name="Google Shape;128;p25"/>
          <p:cNvSpPr txBox="1"/>
          <p:nvPr>
            <p:ph idx="12" type="sldNum"/>
          </p:nvPr>
        </p:nvSpPr>
        <p:spPr>
          <a:xfrm>
            <a:off x="8472458" y="4663217"/>
            <a:ext cx="548700" cy="393600"/>
          </a:xfrm>
          <a:prstGeom prst="rect">
            <a:avLst/>
          </a:prstGeom>
        </p:spPr>
        <p:txBody>
          <a:bodyPr anchorCtr="0" anchor="ctr" bIns="34275" lIns="68575" spcFirstLastPara="1" rIns="68575" wrap="square" tIns="342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marR="0" algn="l">
              <a:lnSpc>
                <a:spcPct val="90000"/>
              </a:lnSpc>
              <a:spcBef>
                <a:spcPts val="0"/>
              </a:spcBef>
              <a:spcAft>
                <a:spcPts val="0"/>
              </a:spcAft>
              <a:buClr>
                <a:schemeClr val="dk1"/>
              </a:buClr>
              <a:buSzPts val="3300"/>
              <a:buFont typeface="Play"/>
              <a:buNone/>
              <a:defRPr b="0" i="0" sz="3300" u="none" cap="none" strike="noStrike">
                <a:solidFill>
                  <a:schemeClr val="dk1"/>
                </a:solidFill>
                <a:latin typeface="Play"/>
                <a:ea typeface="Play"/>
                <a:cs typeface="Play"/>
                <a:sym typeface="Play"/>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100"/>
              <a:buNone/>
              <a:defRPr b="0" i="0" sz="900" u="none" cap="none" strike="noStrike">
                <a:solidFill>
                  <a:srgbClr val="757575"/>
                </a:solidFill>
                <a:latin typeface="Arial"/>
                <a:ea typeface="Arial"/>
                <a:cs typeface="Arial"/>
                <a:sym typeface="Arial"/>
              </a:defRPr>
            </a:lvl1pPr>
            <a:lvl2pPr lvl="1" marR="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100"/>
              <a:buNone/>
              <a:defRPr b="0" i="0" sz="900" u="none" cap="none" strike="noStrike">
                <a:solidFill>
                  <a:srgbClr val="757575"/>
                </a:solidFill>
                <a:latin typeface="Arial"/>
                <a:ea typeface="Arial"/>
                <a:cs typeface="Arial"/>
                <a:sym typeface="Arial"/>
              </a:defRPr>
            </a:lvl1pPr>
            <a:lvl2pPr lvl="1" marR="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spcBef>
                <a:spcPts val="0"/>
              </a:spcBef>
              <a:buNone/>
              <a:defRPr b="0" i="0" sz="900" u="none" cap="none" strike="noStrike">
                <a:solidFill>
                  <a:srgbClr val="757575"/>
                </a:solidFill>
                <a:latin typeface="Arial"/>
                <a:ea typeface="Arial"/>
                <a:cs typeface="Arial"/>
                <a:sym typeface="Arial"/>
              </a:defRPr>
            </a:lvl1pPr>
            <a:lvl2pPr indent="0" lvl="1" marL="0" marR="0" algn="r">
              <a:spcBef>
                <a:spcPts val="0"/>
              </a:spcBef>
              <a:buNone/>
              <a:defRPr b="0" i="0" sz="900" u="none" cap="none" strike="noStrike">
                <a:solidFill>
                  <a:srgbClr val="757575"/>
                </a:solidFill>
                <a:latin typeface="Arial"/>
                <a:ea typeface="Arial"/>
                <a:cs typeface="Arial"/>
                <a:sym typeface="Arial"/>
              </a:defRPr>
            </a:lvl2pPr>
            <a:lvl3pPr indent="0" lvl="2" marL="0" marR="0" algn="r">
              <a:spcBef>
                <a:spcPts val="0"/>
              </a:spcBef>
              <a:buNone/>
              <a:defRPr b="0" i="0" sz="900" u="none" cap="none" strike="noStrike">
                <a:solidFill>
                  <a:srgbClr val="757575"/>
                </a:solidFill>
                <a:latin typeface="Arial"/>
                <a:ea typeface="Arial"/>
                <a:cs typeface="Arial"/>
                <a:sym typeface="Arial"/>
              </a:defRPr>
            </a:lvl3pPr>
            <a:lvl4pPr indent="0" lvl="3" marL="0" marR="0" algn="r">
              <a:spcBef>
                <a:spcPts val="0"/>
              </a:spcBef>
              <a:buNone/>
              <a:defRPr b="0" i="0" sz="900" u="none" cap="none" strike="noStrike">
                <a:solidFill>
                  <a:srgbClr val="757575"/>
                </a:solidFill>
                <a:latin typeface="Arial"/>
                <a:ea typeface="Arial"/>
                <a:cs typeface="Arial"/>
                <a:sym typeface="Arial"/>
              </a:defRPr>
            </a:lvl4pPr>
            <a:lvl5pPr indent="0" lvl="4" marL="0" marR="0" algn="r">
              <a:spcBef>
                <a:spcPts val="0"/>
              </a:spcBef>
              <a:buNone/>
              <a:defRPr b="0" i="0" sz="900" u="none" cap="none" strike="noStrike">
                <a:solidFill>
                  <a:srgbClr val="757575"/>
                </a:solidFill>
                <a:latin typeface="Arial"/>
                <a:ea typeface="Arial"/>
                <a:cs typeface="Arial"/>
                <a:sym typeface="Arial"/>
              </a:defRPr>
            </a:lvl5pPr>
            <a:lvl6pPr indent="0" lvl="5" marL="0" marR="0" algn="r">
              <a:spcBef>
                <a:spcPts val="0"/>
              </a:spcBef>
              <a:buNone/>
              <a:defRPr b="0" i="0" sz="900" u="none" cap="none" strike="noStrike">
                <a:solidFill>
                  <a:srgbClr val="757575"/>
                </a:solidFill>
                <a:latin typeface="Arial"/>
                <a:ea typeface="Arial"/>
                <a:cs typeface="Arial"/>
                <a:sym typeface="Arial"/>
              </a:defRPr>
            </a:lvl6pPr>
            <a:lvl7pPr indent="0" lvl="6" marL="0" marR="0" algn="r">
              <a:spcBef>
                <a:spcPts val="0"/>
              </a:spcBef>
              <a:buNone/>
              <a:defRPr b="0" i="0" sz="900" u="none" cap="none" strike="noStrike">
                <a:solidFill>
                  <a:srgbClr val="757575"/>
                </a:solidFill>
                <a:latin typeface="Arial"/>
                <a:ea typeface="Arial"/>
                <a:cs typeface="Arial"/>
                <a:sym typeface="Arial"/>
              </a:defRPr>
            </a:lvl7pPr>
            <a:lvl8pPr indent="0" lvl="7" marL="0" marR="0" algn="r">
              <a:spcBef>
                <a:spcPts val="0"/>
              </a:spcBef>
              <a:buNone/>
              <a:defRPr b="0" i="0" sz="900" u="none" cap="none" strike="noStrike">
                <a:solidFill>
                  <a:srgbClr val="757575"/>
                </a:solidFill>
                <a:latin typeface="Arial"/>
                <a:ea typeface="Arial"/>
                <a:cs typeface="Arial"/>
                <a:sym typeface="Arial"/>
              </a:defRPr>
            </a:lvl8pPr>
            <a:lvl9pPr indent="0" lvl="8" marL="0" marR="0" algn="r">
              <a:spcBef>
                <a:spcPts val="0"/>
              </a:spcBef>
              <a:buNone/>
              <a:defRPr b="0" i="0" sz="9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1.jpg"/><Relationship Id="rId4" Type="http://schemas.openxmlformats.org/officeDocument/2006/relationships/image" Target="../media/image15.jpg"/><Relationship Id="rId5" Type="http://schemas.openxmlformats.org/officeDocument/2006/relationships/image" Target="../media/image1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0.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2.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1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5.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descr="A light bulb with a question mark&#10;&#10;Description automatically generated" id="133" name="Google Shape;133;p26"/>
          <p:cNvPicPr preferRelativeResize="0"/>
          <p:nvPr/>
        </p:nvPicPr>
        <p:blipFill rotWithShape="1">
          <a:blip r:embed="rId3">
            <a:alphaModFix/>
          </a:blip>
          <a:srcRect b="0" l="0" r="0" t="0"/>
          <a:stretch/>
        </p:blipFill>
        <p:spPr>
          <a:xfrm>
            <a:off x="632639" y="1184642"/>
            <a:ext cx="2947242" cy="2774214"/>
          </a:xfrm>
          <a:prstGeom prst="rect">
            <a:avLst/>
          </a:prstGeom>
          <a:noFill/>
          <a:ln>
            <a:noFill/>
          </a:ln>
        </p:spPr>
      </p:pic>
      <p:sp>
        <p:nvSpPr>
          <p:cNvPr id="134" name="Google Shape;134;p26"/>
          <p:cNvSpPr txBox="1"/>
          <p:nvPr/>
        </p:nvSpPr>
        <p:spPr>
          <a:xfrm>
            <a:off x="3547536" y="1452211"/>
            <a:ext cx="5195700" cy="19779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i="0" lang="en-GB" sz="5400" u="none" cap="none" strike="noStrike">
                <a:solidFill>
                  <a:schemeClr val="dk1"/>
                </a:solidFill>
              </a:rPr>
              <a:t>WELCOME</a:t>
            </a:r>
            <a:endParaRPr sz="1100"/>
          </a:p>
          <a:p>
            <a:pPr indent="0" lvl="0" marL="0" marR="0" rtl="0" algn="ctr">
              <a:spcBef>
                <a:spcPts val="0"/>
              </a:spcBef>
              <a:spcAft>
                <a:spcPts val="0"/>
              </a:spcAft>
              <a:buNone/>
            </a:pPr>
            <a:r>
              <a:t/>
            </a:r>
            <a:endParaRPr i="0" sz="1400" u="none" cap="none" strike="noStrike">
              <a:solidFill>
                <a:schemeClr val="dk1"/>
              </a:solidFill>
            </a:endParaRPr>
          </a:p>
          <a:p>
            <a:pPr indent="0" lvl="0" marL="0" marR="0" rtl="0" algn="ctr">
              <a:spcBef>
                <a:spcPts val="0"/>
              </a:spcBef>
              <a:spcAft>
                <a:spcPts val="0"/>
              </a:spcAft>
              <a:buNone/>
            </a:pPr>
            <a:r>
              <a:rPr i="0" lang="en-GB" sz="2100" u="none" cap="none" strike="noStrike">
                <a:solidFill>
                  <a:schemeClr val="dk1"/>
                </a:solidFill>
              </a:rPr>
              <a:t>To IDEA </a:t>
            </a:r>
            <a:endParaRPr sz="1100"/>
          </a:p>
          <a:p>
            <a:pPr indent="0" lvl="0" marL="0" marR="0" rtl="0" algn="ctr">
              <a:spcBef>
                <a:spcPts val="0"/>
              </a:spcBef>
              <a:spcAft>
                <a:spcPts val="0"/>
              </a:spcAft>
              <a:buNone/>
            </a:pPr>
            <a:r>
              <a:t/>
            </a:r>
            <a:endParaRPr i="0" sz="1400" u="none" cap="none" strike="noStrike">
              <a:solidFill>
                <a:schemeClr val="dk1"/>
              </a:solidFill>
            </a:endParaRPr>
          </a:p>
          <a:p>
            <a:pPr indent="0" lvl="0" marL="0" marR="0" rtl="0" algn="ctr">
              <a:spcBef>
                <a:spcPts val="0"/>
              </a:spcBef>
              <a:spcAft>
                <a:spcPts val="0"/>
              </a:spcAft>
              <a:buNone/>
            </a:pPr>
            <a:r>
              <a:rPr i="0" lang="en-GB" sz="2100" u="none" cap="none" strike="noStrike">
                <a:solidFill>
                  <a:schemeClr val="dk1"/>
                </a:solidFill>
              </a:rPr>
              <a:t>Innovative Driving Education Acade</a:t>
            </a:r>
            <a:r>
              <a:rPr b="0" i="0" lang="en-GB" sz="2100" u="none" cap="none" strike="noStrike">
                <a:solidFill>
                  <a:schemeClr val="dk1"/>
                </a:solidFill>
                <a:latin typeface="Play"/>
                <a:ea typeface="Play"/>
                <a:cs typeface="Play"/>
                <a:sym typeface="Play"/>
              </a:rPr>
              <a:t>my</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5"/>
          <p:cNvSpPr txBox="1"/>
          <p:nvPr>
            <p:ph type="title"/>
          </p:nvPr>
        </p:nvSpPr>
        <p:spPr>
          <a:xfrm>
            <a:off x="419700" y="7360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The GDE </a:t>
            </a:r>
            <a:endParaRPr sz="3600"/>
          </a:p>
        </p:txBody>
      </p:sp>
      <p:sp>
        <p:nvSpPr>
          <p:cNvPr id="190" name="Google Shape;190;p35"/>
          <p:cNvSpPr txBox="1"/>
          <p:nvPr>
            <p:ph idx="1" type="body"/>
          </p:nvPr>
        </p:nvSpPr>
        <p:spPr>
          <a:xfrm>
            <a:off x="419700" y="2027633"/>
            <a:ext cx="8304600" cy="1277100"/>
          </a:xfrm>
          <a:prstGeom prst="rect">
            <a:avLst/>
          </a:prstGeom>
        </p:spPr>
        <p:txBody>
          <a:bodyPr anchorCtr="0" anchor="t" bIns="91425" lIns="91425" spcFirstLastPara="1" rIns="91425" wrap="square" tIns="91425">
            <a:normAutofit fontScale="85000"/>
          </a:bodyPr>
          <a:lstStyle/>
          <a:p>
            <a:pPr indent="0" lvl="0" marL="0" rtl="0" algn="ctr">
              <a:spcBef>
                <a:spcPts val="0"/>
              </a:spcBef>
              <a:spcAft>
                <a:spcPts val="0"/>
              </a:spcAft>
              <a:buClr>
                <a:schemeClr val="dk1"/>
              </a:buClr>
              <a:buSzPct val="44444"/>
              <a:buFont typeface="Arial"/>
              <a:buNone/>
            </a:pPr>
            <a:r>
              <a:rPr b="1" lang="en-GB">
                <a:solidFill>
                  <a:srgbClr val="7030A0"/>
                </a:solidFill>
              </a:rPr>
              <a:t> </a:t>
            </a:r>
            <a:endParaRPr b="1">
              <a:solidFill>
                <a:srgbClr val="7030A0"/>
              </a:solidFill>
            </a:endParaRPr>
          </a:p>
          <a:p>
            <a:pPr indent="0" lvl="0" marL="0" rtl="0" algn="ctr">
              <a:spcBef>
                <a:spcPts val="0"/>
              </a:spcBef>
              <a:spcAft>
                <a:spcPts val="1200"/>
              </a:spcAft>
              <a:buNone/>
            </a:pPr>
            <a:r>
              <a:rPr lang="en-GB" sz="4800"/>
              <a:t>What are the 5 levels of the </a:t>
            </a:r>
            <a:r>
              <a:rPr lang="en-GB" sz="4800"/>
              <a:t>GDE?</a:t>
            </a:r>
            <a:endParaRPr sz="48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6"/>
          <p:cNvSpPr txBox="1"/>
          <p:nvPr>
            <p:ph type="title"/>
          </p:nvPr>
        </p:nvSpPr>
        <p:spPr>
          <a:xfrm>
            <a:off x="311700" y="1829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The GDE Levels</a:t>
            </a:r>
            <a:endParaRPr/>
          </a:p>
        </p:txBody>
      </p:sp>
      <p:sp>
        <p:nvSpPr>
          <p:cNvPr id="196" name="Google Shape;196;p36"/>
          <p:cNvSpPr/>
          <p:nvPr/>
        </p:nvSpPr>
        <p:spPr>
          <a:xfrm>
            <a:off x="2693050" y="3250525"/>
            <a:ext cx="1471500" cy="900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t>LEVEL 2 </a:t>
            </a:r>
            <a:endParaRPr/>
          </a:p>
          <a:p>
            <a:pPr indent="0" lvl="0" marL="0" rtl="0" algn="ctr">
              <a:spcBef>
                <a:spcPts val="0"/>
              </a:spcBef>
              <a:spcAft>
                <a:spcPts val="0"/>
              </a:spcAft>
              <a:buNone/>
            </a:pPr>
            <a:r>
              <a:rPr lang="en-GB"/>
              <a:t>Control Traffic </a:t>
            </a:r>
            <a:endParaRPr/>
          </a:p>
          <a:p>
            <a:pPr indent="0" lvl="0" marL="0" rtl="0" algn="ctr">
              <a:spcBef>
                <a:spcPts val="0"/>
              </a:spcBef>
              <a:spcAft>
                <a:spcPts val="0"/>
              </a:spcAft>
              <a:buNone/>
            </a:pPr>
            <a:r>
              <a:rPr lang="en-GB"/>
              <a:t>Situations </a:t>
            </a:r>
            <a:endParaRPr/>
          </a:p>
        </p:txBody>
      </p:sp>
      <p:sp>
        <p:nvSpPr>
          <p:cNvPr id="197" name="Google Shape;197;p36"/>
          <p:cNvSpPr/>
          <p:nvPr/>
        </p:nvSpPr>
        <p:spPr>
          <a:xfrm>
            <a:off x="5636050" y="1450525"/>
            <a:ext cx="1471500" cy="900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t>LEVEL 4 </a:t>
            </a:r>
            <a:endParaRPr/>
          </a:p>
          <a:p>
            <a:pPr indent="0" lvl="0" marL="0" rtl="0" algn="ctr">
              <a:spcBef>
                <a:spcPts val="0"/>
              </a:spcBef>
              <a:spcAft>
                <a:spcPts val="0"/>
              </a:spcAft>
              <a:buNone/>
            </a:pPr>
            <a:r>
              <a:rPr lang="en-GB"/>
              <a:t>Personal Goals &amp; life Skills</a:t>
            </a:r>
            <a:endParaRPr/>
          </a:p>
        </p:txBody>
      </p:sp>
      <p:pic>
        <p:nvPicPr>
          <p:cNvPr id="198" name="Google Shape;198;p36" title="Image 20-04-2025 at 09.53.jpg"/>
          <p:cNvPicPr preferRelativeResize="0"/>
          <p:nvPr/>
        </p:nvPicPr>
        <p:blipFill>
          <a:blip r:embed="rId3">
            <a:alphaModFix/>
          </a:blip>
          <a:stretch>
            <a:fillRect/>
          </a:stretch>
        </p:blipFill>
        <p:spPr>
          <a:xfrm>
            <a:off x="152375" y="2122525"/>
            <a:ext cx="2132868" cy="2828000"/>
          </a:xfrm>
          <a:prstGeom prst="rect">
            <a:avLst/>
          </a:prstGeom>
          <a:noFill/>
          <a:ln>
            <a:noFill/>
          </a:ln>
        </p:spPr>
      </p:pic>
      <p:sp>
        <p:nvSpPr>
          <p:cNvPr id="199" name="Google Shape;199;p36"/>
          <p:cNvSpPr/>
          <p:nvPr/>
        </p:nvSpPr>
        <p:spPr>
          <a:xfrm>
            <a:off x="4164550" y="2350525"/>
            <a:ext cx="1471500" cy="900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t>LEVEL 3 </a:t>
            </a:r>
            <a:endParaRPr/>
          </a:p>
          <a:p>
            <a:pPr indent="0" lvl="0" marL="0" rtl="0" algn="ctr">
              <a:spcBef>
                <a:spcPts val="0"/>
              </a:spcBef>
              <a:spcAft>
                <a:spcPts val="0"/>
              </a:spcAft>
              <a:buNone/>
            </a:pPr>
            <a:r>
              <a:rPr lang="en-GB"/>
              <a:t>The Journey</a:t>
            </a:r>
            <a:endParaRPr/>
          </a:p>
        </p:txBody>
      </p:sp>
      <p:sp>
        <p:nvSpPr>
          <p:cNvPr id="200" name="Google Shape;200;p36"/>
          <p:cNvSpPr/>
          <p:nvPr/>
        </p:nvSpPr>
        <p:spPr>
          <a:xfrm>
            <a:off x="7107550" y="550525"/>
            <a:ext cx="1471500" cy="900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t>LEVEL 5 </a:t>
            </a:r>
            <a:endParaRPr/>
          </a:p>
          <a:p>
            <a:pPr indent="0" lvl="0" marL="0" rtl="0" algn="ctr">
              <a:spcBef>
                <a:spcPts val="0"/>
              </a:spcBef>
              <a:spcAft>
                <a:spcPts val="0"/>
              </a:spcAft>
              <a:buNone/>
            </a:pPr>
            <a:r>
              <a:rPr lang="en-GB"/>
              <a:t>Social </a:t>
            </a:r>
            <a:r>
              <a:rPr lang="en-GB"/>
              <a:t>environment</a:t>
            </a:r>
            <a:endParaRPr/>
          </a:p>
        </p:txBody>
      </p:sp>
      <p:sp>
        <p:nvSpPr>
          <p:cNvPr id="201" name="Google Shape;201;p36"/>
          <p:cNvSpPr/>
          <p:nvPr/>
        </p:nvSpPr>
        <p:spPr>
          <a:xfrm>
            <a:off x="1221550" y="4150525"/>
            <a:ext cx="1471500" cy="900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t>LEVEL 1</a:t>
            </a:r>
            <a:endParaRPr/>
          </a:p>
          <a:p>
            <a:pPr indent="0" lvl="0" marL="0" rtl="0" algn="ctr">
              <a:spcBef>
                <a:spcPts val="0"/>
              </a:spcBef>
              <a:spcAft>
                <a:spcPts val="0"/>
              </a:spcAft>
              <a:buNone/>
            </a:pPr>
            <a:r>
              <a:rPr lang="en-GB"/>
              <a:t>Vehicle control </a:t>
            </a:r>
            <a:endParaRPr/>
          </a:p>
        </p:txBody>
      </p:sp>
      <p:sp>
        <p:nvSpPr>
          <p:cNvPr id="202" name="Google Shape;202;p36"/>
          <p:cNvSpPr txBox="1"/>
          <p:nvPr/>
        </p:nvSpPr>
        <p:spPr>
          <a:xfrm>
            <a:off x="3571875" y="1878800"/>
            <a:ext cx="7200" cy="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03" name="Google Shape;203;p36"/>
          <p:cNvSpPr txBox="1"/>
          <p:nvPr/>
        </p:nvSpPr>
        <p:spPr>
          <a:xfrm>
            <a:off x="3093250" y="4529150"/>
            <a:ext cx="4100400" cy="12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chemeClr val="dk2"/>
                </a:solidFill>
              </a:rPr>
              <a:t>Improve Vehicle control in operating and </a:t>
            </a:r>
            <a:r>
              <a:rPr lang="en-GB" sz="1000">
                <a:solidFill>
                  <a:schemeClr val="dk2"/>
                </a:solidFill>
              </a:rPr>
              <a:t>manoeuvering</a:t>
            </a:r>
            <a:r>
              <a:rPr lang="en-GB" sz="1000">
                <a:solidFill>
                  <a:schemeClr val="dk2"/>
                </a:solidFill>
              </a:rPr>
              <a:t> </a:t>
            </a:r>
            <a:endParaRPr sz="1000">
              <a:solidFill>
                <a:schemeClr val="dk2"/>
              </a:solidFill>
            </a:endParaRPr>
          </a:p>
        </p:txBody>
      </p:sp>
      <p:sp>
        <p:nvSpPr>
          <p:cNvPr id="204" name="Google Shape;204;p36"/>
          <p:cNvSpPr txBox="1"/>
          <p:nvPr/>
        </p:nvSpPr>
        <p:spPr>
          <a:xfrm>
            <a:off x="4614875" y="3636050"/>
            <a:ext cx="3636300" cy="12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chemeClr val="dk2"/>
                </a:solidFill>
              </a:rPr>
              <a:t>Understanding traffic laws </a:t>
            </a:r>
            <a:r>
              <a:rPr lang="en-GB" sz="1000">
                <a:solidFill>
                  <a:schemeClr val="dk2"/>
                </a:solidFill>
              </a:rPr>
              <a:t>anticipate</a:t>
            </a:r>
            <a:r>
              <a:rPr lang="en-GB" sz="1000">
                <a:solidFill>
                  <a:schemeClr val="dk2"/>
                </a:solidFill>
              </a:rPr>
              <a:t> and </a:t>
            </a:r>
            <a:r>
              <a:rPr lang="en-GB" sz="1000">
                <a:solidFill>
                  <a:schemeClr val="dk2"/>
                </a:solidFill>
              </a:rPr>
              <a:t>avoid</a:t>
            </a:r>
            <a:r>
              <a:rPr lang="en-GB" sz="1000">
                <a:solidFill>
                  <a:schemeClr val="dk2"/>
                </a:solidFill>
              </a:rPr>
              <a:t> hazards </a:t>
            </a:r>
            <a:endParaRPr sz="1000">
              <a:solidFill>
                <a:schemeClr val="dk2"/>
              </a:solidFill>
            </a:endParaRPr>
          </a:p>
        </p:txBody>
      </p:sp>
      <p:sp>
        <p:nvSpPr>
          <p:cNvPr id="205" name="Google Shape;205;p36"/>
          <p:cNvSpPr txBox="1"/>
          <p:nvPr/>
        </p:nvSpPr>
        <p:spPr>
          <a:xfrm>
            <a:off x="5850725" y="2569675"/>
            <a:ext cx="29076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000">
                <a:solidFill>
                  <a:schemeClr val="dk2"/>
                </a:solidFill>
              </a:rPr>
              <a:t>Encourage accountability </a:t>
            </a:r>
            <a:r>
              <a:rPr lang="en-GB" sz="1000">
                <a:solidFill>
                  <a:schemeClr val="dk2"/>
                </a:solidFill>
              </a:rPr>
              <a:t>for</a:t>
            </a:r>
            <a:r>
              <a:rPr lang="en-GB" sz="1000">
                <a:solidFill>
                  <a:schemeClr val="dk2"/>
                </a:solidFill>
              </a:rPr>
              <a:t> safety and legal </a:t>
            </a:r>
            <a:r>
              <a:rPr lang="en-GB" sz="1000">
                <a:solidFill>
                  <a:schemeClr val="dk2"/>
                </a:solidFill>
              </a:rPr>
              <a:t>consequences</a:t>
            </a:r>
            <a:endParaRPr sz="1000">
              <a:solidFill>
                <a:schemeClr val="dk2"/>
              </a:solidFill>
            </a:endParaRPr>
          </a:p>
        </p:txBody>
      </p:sp>
      <p:sp>
        <p:nvSpPr>
          <p:cNvPr id="206" name="Google Shape;206;p36"/>
          <p:cNvSpPr txBox="1"/>
          <p:nvPr/>
        </p:nvSpPr>
        <p:spPr>
          <a:xfrm>
            <a:off x="2093125" y="1685750"/>
            <a:ext cx="7200" cy="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07" name="Google Shape;207;p36"/>
          <p:cNvSpPr txBox="1"/>
          <p:nvPr/>
        </p:nvSpPr>
        <p:spPr>
          <a:xfrm>
            <a:off x="943000" y="1586775"/>
            <a:ext cx="4579200" cy="19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000">
                <a:solidFill>
                  <a:schemeClr val="dk2"/>
                </a:solidFill>
              </a:rPr>
              <a:t>Promote </a:t>
            </a:r>
            <a:r>
              <a:rPr lang="en-GB" sz="1000">
                <a:solidFill>
                  <a:schemeClr val="dk2"/>
                </a:solidFill>
              </a:rPr>
              <a:t>positives</a:t>
            </a:r>
            <a:r>
              <a:rPr lang="en-GB" sz="1000">
                <a:solidFill>
                  <a:schemeClr val="dk2"/>
                </a:solidFill>
              </a:rPr>
              <a:t> </a:t>
            </a:r>
            <a:r>
              <a:rPr lang="en-GB" sz="1000">
                <a:solidFill>
                  <a:schemeClr val="dk2"/>
                </a:solidFill>
              </a:rPr>
              <a:t>attitudes</a:t>
            </a:r>
            <a:r>
              <a:rPr lang="en-GB" sz="1000">
                <a:solidFill>
                  <a:schemeClr val="dk2"/>
                </a:solidFill>
              </a:rPr>
              <a:t> , patience , </a:t>
            </a:r>
            <a:r>
              <a:rPr lang="en-GB" sz="1000">
                <a:solidFill>
                  <a:schemeClr val="dk2"/>
                </a:solidFill>
              </a:rPr>
              <a:t>respect</a:t>
            </a:r>
            <a:r>
              <a:rPr lang="en-GB" sz="1000">
                <a:solidFill>
                  <a:schemeClr val="dk2"/>
                </a:solidFill>
              </a:rPr>
              <a:t> ,and law abiding behaviours</a:t>
            </a:r>
            <a:endParaRPr sz="1000">
              <a:solidFill>
                <a:schemeClr val="dk2"/>
              </a:solidFill>
            </a:endParaRPr>
          </a:p>
        </p:txBody>
      </p:sp>
      <p:sp>
        <p:nvSpPr>
          <p:cNvPr id="208" name="Google Shape;208;p36"/>
          <p:cNvSpPr txBox="1"/>
          <p:nvPr/>
        </p:nvSpPr>
        <p:spPr>
          <a:xfrm>
            <a:off x="2957500" y="679025"/>
            <a:ext cx="41148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000">
                <a:solidFill>
                  <a:schemeClr val="dk2"/>
                </a:solidFill>
              </a:rPr>
              <a:t>Environmentally</a:t>
            </a:r>
            <a:r>
              <a:rPr lang="en-GB" sz="1000">
                <a:solidFill>
                  <a:schemeClr val="dk2"/>
                </a:solidFill>
              </a:rPr>
              <a:t> conscious habits, prevention and </a:t>
            </a:r>
            <a:r>
              <a:rPr lang="en-GB" sz="1000">
                <a:solidFill>
                  <a:schemeClr val="dk2"/>
                </a:solidFill>
              </a:rPr>
              <a:t>responsible</a:t>
            </a:r>
            <a:r>
              <a:rPr lang="en-GB" sz="1000">
                <a:solidFill>
                  <a:schemeClr val="dk2"/>
                </a:solidFill>
              </a:rPr>
              <a:t> driving </a:t>
            </a:r>
            <a:endParaRPr sz="1000">
              <a:solidFill>
                <a:schemeClr val="dk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7"/>
          <p:cNvSpPr txBox="1"/>
          <p:nvPr>
            <p:ph type="title"/>
          </p:nvPr>
        </p:nvSpPr>
        <p:spPr>
          <a:xfrm>
            <a:off x="200025" y="3488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GDE Framework. </a:t>
            </a:r>
            <a:endParaRPr/>
          </a:p>
        </p:txBody>
      </p:sp>
      <p:sp>
        <p:nvSpPr>
          <p:cNvPr id="214" name="Google Shape;214;p37"/>
          <p:cNvSpPr txBox="1"/>
          <p:nvPr>
            <p:ph idx="1" type="body"/>
          </p:nvPr>
        </p:nvSpPr>
        <p:spPr>
          <a:xfrm>
            <a:off x="190275" y="921550"/>
            <a:ext cx="8520600" cy="11685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GB" sz="1200"/>
              <a:t>The GDE </a:t>
            </a:r>
            <a:r>
              <a:rPr lang="en-GB" sz="1200"/>
              <a:t>framework</a:t>
            </a:r>
            <a:r>
              <a:rPr lang="en-GB" sz="1200"/>
              <a:t> is a comprehensive model that goes </a:t>
            </a:r>
            <a:r>
              <a:rPr lang="en-GB" sz="1200"/>
              <a:t>beyond</a:t>
            </a:r>
            <a:r>
              <a:rPr lang="en-GB" sz="1200"/>
              <a:t> technical skills, incorporating cognitive, emotional , contextual elements to ensure safer </a:t>
            </a:r>
            <a:r>
              <a:rPr lang="en-GB" sz="1200"/>
              <a:t>driving. Its widely used in driver training programs to promote responsible, and mindful driving behaviour. </a:t>
            </a:r>
            <a:endParaRPr sz="1200"/>
          </a:p>
        </p:txBody>
      </p:sp>
      <p:sp>
        <p:nvSpPr>
          <p:cNvPr id="215" name="Google Shape;215;p37"/>
          <p:cNvSpPr txBox="1"/>
          <p:nvPr/>
        </p:nvSpPr>
        <p:spPr>
          <a:xfrm>
            <a:off x="200025" y="1921675"/>
            <a:ext cx="8862900" cy="91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chemeClr val="dk2"/>
                </a:solidFill>
              </a:rPr>
              <a:t>It comprises of the H</a:t>
            </a:r>
            <a:r>
              <a:rPr lang="en-GB" sz="1200">
                <a:solidFill>
                  <a:schemeClr val="dk2"/>
                </a:solidFill>
              </a:rPr>
              <a:t>ieratical Levels of Driving - of which there is five:</a:t>
            </a:r>
            <a:endParaRPr sz="1200">
              <a:solidFill>
                <a:schemeClr val="dk2"/>
              </a:solidFill>
            </a:endParaRPr>
          </a:p>
          <a:p>
            <a:pPr indent="0" lvl="0" marL="0" rtl="0" algn="l">
              <a:spcBef>
                <a:spcPts val="0"/>
              </a:spcBef>
              <a:spcAft>
                <a:spcPts val="0"/>
              </a:spcAft>
              <a:buNone/>
            </a:pPr>
            <a:r>
              <a:t/>
            </a:r>
            <a:endParaRPr sz="1200">
              <a:solidFill>
                <a:schemeClr val="dk2"/>
              </a:solidFill>
            </a:endParaRPr>
          </a:p>
          <a:p>
            <a:pPr indent="0" lvl="0" marL="0" rtl="0" algn="l">
              <a:spcBef>
                <a:spcPts val="0"/>
              </a:spcBef>
              <a:spcAft>
                <a:spcPts val="0"/>
              </a:spcAft>
              <a:buNone/>
            </a:pPr>
            <a:r>
              <a:rPr lang="en-GB" sz="1200">
                <a:solidFill>
                  <a:schemeClr val="dk2"/>
                </a:solidFill>
              </a:rPr>
              <a:t>Social environment</a:t>
            </a:r>
            <a:endParaRPr sz="1200">
              <a:solidFill>
                <a:schemeClr val="dk2"/>
              </a:solidFill>
            </a:endParaRPr>
          </a:p>
          <a:p>
            <a:pPr indent="0" lvl="0" marL="0" rtl="0" algn="l">
              <a:spcBef>
                <a:spcPts val="0"/>
              </a:spcBef>
              <a:spcAft>
                <a:spcPts val="0"/>
              </a:spcAft>
              <a:buNone/>
            </a:pPr>
            <a:r>
              <a:rPr lang="en-GB" sz="1200">
                <a:solidFill>
                  <a:schemeClr val="dk2"/>
                </a:solidFill>
              </a:rPr>
              <a:t>Personal life skills and goals </a:t>
            </a:r>
            <a:endParaRPr sz="1200">
              <a:solidFill>
                <a:schemeClr val="dk2"/>
              </a:solidFill>
            </a:endParaRPr>
          </a:p>
          <a:p>
            <a:pPr indent="0" lvl="0" marL="0" rtl="0" algn="l">
              <a:spcBef>
                <a:spcPts val="0"/>
              </a:spcBef>
              <a:spcAft>
                <a:spcPts val="0"/>
              </a:spcAft>
              <a:buNone/>
            </a:pPr>
            <a:r>
              <a:rPr lang="en-GB" sz="1200">
                <a:solidFill>
                  <a:schemeClr val="dk2"/>
                </a:solidFill>
              </a:rPr>
              <a:t>The Journey &amp; Planning </a:t>
            </a:r>
            <a:endParaRPr sz="1200">
              <a:solidFill>
                <a:schemeClr val="dk2"/>
              </a:solidFill>
            </a:endParaRPr>
          </a:p>
          <a:p>
            <a:pPr indent="0" lvl="0" marL="0" rtl="0" algn="l">
              <a:spcBef>
                <a:spcPts val="0"/>
              </a:spcBef>
              <a:spcAft>
                <a:spcPts val="0"/>
              </a:spcAft>
              <a:buClr>
                <a:schemeClr val="dk1"/>
              </a:buClr>
              <a:buSzPts val="1100"/>
              <a:buFont typeface="Arial"/>
              <a:buNone/>
            </a:pPr>
            <a:r>
              <a:rPr lang="en-GB" sz="1200">
                <a:solidFill>
                  <a:schemeClr val="dk2"/>
                </a:solidFill>
              </a:rPr>
              <a:t>Control traffic situations </a:t>
            </a:r>
            <a:endParaRPr sz="1200">
              <a:solidFill>
                <a:schemeClr val="dk2"/>
              </a:solidFill>
            </a:endParaRPr>
          </a:p>
          <a:p>
            <a:pPr indent="0" lvl="0" marL="0" rtl="0" algn="l">
              <a:spcBef>
                <a:spcPts val="0"/>
              </a:spcBef>
              <a:spcAft>
                <a:spcPts val="0"/>
              </a:spcAft>
              <a:buNone/>
            </a:pPr>
            <a:r>
              <a:rPr lang="en-GB" sz="1200">
                <a:solidFill>
                  <a:schemeClr val="dk2"/>
                </a:solidFill>
              </a:rPr>
              <a:t>Vehicle control </a:t>
            </a:r>
            <a:endParaRPr sz="1200">
              <a:solidFill>
                <a:schemeClr val="dk2"/>
              </a:solidFill>
            </a:endParaRPr>
          </a:p>
          <a:p>
            <a:pPr indent="0" lvl="0" marL="0" rtl="0" algn="l">
              <a:spcBef>
                <a:spcPts val="0"/>
              </a:spcBef>
              <a:spcAft>
                <a:spcPts val="0"/>
              </a:spcAft>
              <a:buClr>
                <a:schemeClr val="dk1"/>
              </a:buClr>
              <a:buSzPts val="1100"/>
              <a:buFont typeface="Arial"/>
              <a:buNone/>
            </a:pPr>
            <a:r>
              <a:t/>
            </a:r>
            <a:endParaRPr sz="1200">
              <a:solidFill>
                <a:schemeClr val="dk2"/>
              </a:solidFill>
            </a:endParaRPr>
          </a:p>
          <a:p>
            <a:pPr indent="0" lvl="0" marL="0" rtl="0" algn="l">
              <a:spcBef>
                <a:spcPts val="0"/>
              </a:spcBef>
              <a:spcAft>
                <a:spcPts val="0"/>
              </a:spcAft>
              <a:buNone/>
            </a:pPr>
            <a:r>
              <a:t/>
            </a:r>
            <a:endParaRPr sz="1200">
              <a:solidFill>
                <a:schemeClr val="dk2"/>
              </a:solidFill>
            </a:endParaRPr>
          </a:p>
          <a:p>
            <a:pPr indent="0" lvl="0" marL="0" rtl="0" algn="l">
              <a:spcBef>
                <a:spcPts val="0"/>
              </a:spcBef>
              <a:spcAft>
                <a:spcPts val="0"/>
              </a:spcAft>
              <a:buNone/>
            </a:pPr>
            <a:r>
              <a:rPr lang="en-GB" sz="1200">
                <a:solidFill>
                  <a:schemeClr val="dk2"/>
                </a:solidFill>
              </a:rPr>
              <a:t>These are aimed at creating driver education with each level, the higher you go.</a:t>
            </a:r>
            <a:endParaRPr sz="1200">
              <a:solidFill>
                <a:schemeClr val="dk2"/>
              </a:solidFill>
            </a:endParaRPr>
          </a:p>
          <a:p>
            <a:pPr indent="0" lvl="0" marL="0" rtl="0" algn="l">
              <a:spcBef>
                <a:spcPts val="0"/>
              </a:spcBef>
              <a:spcAft>
                <a:spcPts val="0"/>
              </a:spcAft>
              <a:buNone/>
            </a:pPr>
            <a:r>
              <a:rPr lang="en-GB" sz="1200">
                <a:solidFill>
                  <a:schemeClr val="dk2"/>
                </a:solidFill>
              </a:rPr>
              <a:t> </a:t>
            </a:r>
            <a:endParaRPr sz="1200">
              <a:solidFill>
                <a:schemeClr val="dk2"/>
              </a:solidFill>
            </a:endParaRPr>
          </a:p>
          <a:p>
            <a:pPr indent="0" lvl="0" marL="0" rtl="0" algn="l">
              <a:spcBef>
                <a:spcPts val="0"/>
              </a:spcBef>
              <a:spcAft>
                <a:spcPts val="0"/>
              </a:spcAft>
              <a:buNone/>
            </a:pPr>
            <a:r>
              <a:rPr lang="en-GB" sz="1200">
                <a:solidFill>
                  <a:schemeClr val="dk2"/>
                </a:solidFill>
              </a:rPr>
              <a:t>Levels 4 &amp; 5   relates to self-awareness ( personal risk factors )</a:t>
            </a:r>
            <a:endParaRPr sz="1200">
              <a:solidFill>
                <a:schemeClr val="dk2"/>
              </a:solidFill>
            </a:endParaRPr>
          </a:p>
          <a:p>
            <a:pPr indent="0" lvl="0" marL="0" rtl="0" algn="l">
              <a:spcBef>
                <a:spcPts val="0"/>
              </a:spcBef>
              <a:spcAft>
                <a:spcPts val="0"/>
              </a:spcAft>
              <a:buNone/>
            </a:pPr>
            <a:r>
              <a:rPr lang="en-GB" sz="1200">
                <a:solidFill>
                  <a:schemeClr val="dk2"/>
                </a:solidFill>
              </a:rPr>
              <a:t>Level   3         relates to  risk awareness    ( higher level thinking &amp; planning)</a:t>
            </a:r>
            <a:endParaRPr sz="1200">
              <a:solidFill>
                <a:schemeClr val="dk2"/>
              </a:solidFill>
            </a:endParaRPr>
          </a:p>
          <a:p>
            <a:pPr indent="0" lvl="0" marL="0" rtl="0" algn="l">
              <a:spcBef>
                <a:spcPts val="0"/>
              </a:spcBef>
              <a:spcAft>
                <a:spcPts val="0"/>
              </a:spcAft>
              <a:buNone/>
            </a:pPr>
            <a:r>
              <a:rPr lang="en-GB" sz="1200">
                <a:solidFill>
                  <a:schemeClr val="dk2"/>
                </a:solidFill>
              </a:rPr>
              <a:t>Levels 1 &amp; 2   relates to core skills        (vehicle Handling &amp; traffic handling)</a:t>
            </a:r>
            <a:endParaRPr sz="1200">
              <a:solidFill>
                <a:schemeClr val="dk2"/>
              </a:solidFill>
            </a:endParaRPr>
          </a:p>
        </p:txBody>
      </p:sp>
      <p:pic>
        <p:nvPicPr>
          <p:cNvPr id="216" name="Google Shape;216;p37" title="Image 27-04-2025 at 15.53.jpg"/>
          <p:cNvPicPr preferRelativeResize="0"/>
          <p:nvPr/>
        </p:nvPicPr>
        <p:blipFill>
          <a:blip r:embed="rId3">
            <a:alphaModFix/>
          </a:blip>
          <a:stretch>
            <a:fillRect/>
          </a:stretch>
        </p:blipFill>
        <p:spPr>
          <a:xfrm>
            <a:off x="6527050" y="1709675"/>
            <a:ext cx="1732650" cy="32889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6"/>
              <a:buFont typeface="Arial"/>
              <a:buNone/>
            </a:pPr>
            <a:r>
              <a:rPr lang="en-GB"/>
              <a:t>GDE Framework.</a:t>
            </a:r>
            <a:endParaRPr/>
          </a:p>
        </p:txBody>
      </p:sp>
      <p:sp>
        <p:nvSpPr>
          <p:cNvPr id="222" name="Google Shape;222;p38"/>
          <p:cNvSpPr txBox="1"/>
          <p:nvPr>
            <p:ph idx="1" type="body"/>
          </p:nvPr>
        </p:nvSpPr>
        <p:spPr>
          <a:xfrm>
            <a:off x="311700" y="1173900"/>
            <a:ext cx="8520600" cy="3416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sz="1200"/>
              <a:t>It comprises of the Essential elements of Driver training - of which there is three:</a:t>
            </a:r>
            <a:endParaRPr sz="1200"/>
          </a:p>
          <a:p>
            <a:pPr indent="0" lvl="0" marL="0" rtl="0" algn="l">
              <a:lnSpc>
                <a:spcPct val="100000"/>
              </a:lnSpc>
              <a:spcBef>
                <a:spcPts val="0"/>
              </a:spcBef>
              <a:spcAft>
                <a:spcPts val="0"/>
              </a:spcAft>
              <a:buClr>
                <a:schemeClr val="dk1"/>
              </a:buClr>
              <a:buSzPts val="1100"/>
              <a:buFont typeface="Arial"/>
              <a:buNone/>
            </a:pPr>
            <a:r>
              <a:t/>
            </a:r>
            <a:endParaRPr sz="1200"/>
          </a:p>
          <a:p>
            <a:pPr indent="0" lvl="0" marL="0" rtl="0" algn="l">
              <a:lnSpc>
                <a:spcPct val="100000"/>
              </a:lnSpc>
              <a:spcBef>
                <a:spcPts val="0"/>
              </a:spcBef>
              <a:spcAft>
                <a:spcPts val="0"/>
              </a:spcAft>
              <a:buNone/>
            </a:pPr>
            <a:r>
              <a:rPr lang="en-GB" sz="1200"/>
              <a:t>Knowledge &amp; skills </a:t>
            </a:r>
            <a:endParaRPr sz="1200"/>
          </a:p>
          <a:p>
            <a:pPr indent="0" lvl="0" marL="0" rtl="0" algn="l">
              <a:lnSpc>
                <a:spcPct val="100000"/>
              </a:lnSpc>
              <a:spcBef>
                <a:spcPts val="0"/>
              </a:spcBef>
              <a:spcAft>
                <a:spcPts val="0"/>
              </a:spcAft>
              <a:buNone/>
            </a:pPr>
            <a:r>
              <a:rPr lang="en-GB" sz="1200"/>
              <a:t>Risk awareness </a:t>
            </a:r>
            <a:endParaRPr sz="1200"/>
          </a:p>
          <a:p>
            <a:pPr indent="0" lvl="0" marL="0" rtl="0" algn="l">
              <a:lnSpc>
                <a:spcPct val="100000"/>
              </a:lnSpc>
              <a:spcBef>
                <a:spcPts val="0"/>
              </a:spcBef>
              <a:spcAft>
                <a:spcPts val="0"/>
              </a:spcAft>
              <a:buClr>
                <a:schemeClr val="dk1"/>
              </a:buClr>
              <a:buSzPts val="1100"/>
              <a:buFont typeface="Arial"/>
              <a:buNone/>
            </a:pPr>
            <a:r>
              <a:rPr lang="en-GB" sz="1200"/>
              <a:t>Self -Awareness </a:t>
            </a:r>
            <a:endParaRPr sz="1200"/>
          </a:p>
          <a:p>
            <a:pPr indent="0" lvl="0" marL="0" rtl="0" algn="l">
              <a:spcBef>
                <a:spcPts val="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GB" sz="1200"/>
              <a:t>We have five levels, which are the hierarchical levels of driving. And across the top we have three columns which are the Essential elements of driver training </a:t>
            </a:r>
            <a:endParaRPr sz="1200"/>
          </a:p>
        </p:txBody>
      </p:sp>
      <p:pic>
        <p:nvPicPr>
          <p:cNvPr id="223" name="Google Shape;223;p38" title="Image 21-04-2025 at 08.19.jpg"/>
          <p:cNvPicPr preferRelativeResize="0"/>
          <p:nvPr/>
        </p:nvPicPr>
        <p:blipFill>
          <a:blip r:embed="rId3">
            <a:alphaModFix/>
          </a:blip>
          <a:stretch>
            <a:fillRect/>
          </a:stretch>
        </p:blipFill>
        <p:spPr>
          <a:xfrm>
            <a:off x="2168600" y="1843100"/>
            <a:ext cx="6467701" cy="1621625"/>
          </a:xfrm>
          <a:prstGeom prst="rect">
            <a:avLst/>
          </a:prstGeom>
          <a:noFill/>
          <a:ln>
            <a:noFill/>
          </a:ln>
        </p:spPr>
      </p:pic>
      <p:sp>
        <p:nvSpPr>
          <p:cNvPr id="224" name="Google Shape;224;p38"/>
          <p:cNvSpPr txBox="1"/>
          <p:nvPr/>
        </p:nvSpPr>
        <p:spPr>
          <a:xfrm>
            <a:off x="3960025" y="2159800"/>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a:solidFill>
                  <a:schemeClr val="dk2"/>
                </a:solidFill>
              </a:rPr>
              <a:t> Essential elements of Driver training</a:t>
            </a:r>
            <a:endParaRPr/>
          </a:p>
        </p:txBody>
      </p:sp>
      <p:sp>
        <p:nvSpPr>
          <p:cNvPr id="225" name="Google Shape;225;p38"/>
          <p:cNvSpPr txBox="1"/>
          <p:nvPr/>
        </p:nvSpPr>
        <p:spPr>
          <a:xfrm>
            <a:off x="2545550" y="2697450"/>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a:solidFill>
                  <a:srgbClr val="0000FF"/>
                </a:solidFill>
              </a:rPr>
              <a:t>Knowledge &amp; skills</a:t>
            </a:r>
            <a:r>
              <a:rPr lang="en-GB" sz="1200">
                <a:solidFill>
                  <a:schemeClr val="dk2"/>
                </a:solidFill>
              </a:rPr>
              <a:t> </a:t>
            </a:r>
            <a:endParaRPr/>
          </a:p>
        </p:txBody>
      </p:sp>
      <p:sp>
        <p:nvSpPr>
          <p:cNvPr id="226" name="Google Shape;226;p38"/>
          <p:cNvSpPr txBox="1"/>
          <p:nvPr/>
        </p:nvSpPr>
        <p:spPr>
          <a:xfrm>
            <a:off x="4395800" y="2697450"/>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a:solidFill>
                  <a:srgbClr val="FF0000"/>
                </a:solidFill>
              </a:rPr>
              <a:t>Risk awareness </a:t>
            </a:r>
            <a:endParaRPr>
              <a:solidFill>
                <a:srgbClr val="FF0000"/>
              </a:solidFill>
            </a:endParaRPr>
          </a:p>
        </p:txBody>
      </p:sp>
      <p:sp>
        <p:nvSpPr>
          <p:cNvPr id="227" name="Google Shape;227;p38"/>
          <p:cNvSpPr txBox="1"/>
          <p:nvPr/>
        </p:nvSpPr>
        <p:spPr>
          <a:xfrm>
            <a:off x="6367450" y="2697450"/>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a:solidFill>
                  <a:srgbClr val="FF00FF"/>
                </a:solidFill>
              </a:rPr>
              <a:t>Self -Awareness</a:t>
            </a:r>
            <a:r>
              <a:rPr lang="en-GB" sz="1200">
                <a:solidFill>
                  <a:schemeClr val="dk2"/>
                </a:solidFill>
              </a:rPr>
              <a:t>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6"/>
              <a:buFont typeface="Arial"/>
              <a:buNone/>
            </a:pPr>
            <a:r>
              <a:rPr lang="en-GB"/>
              <a:t>GDE Framework</a:t>
            </a:r>
            <a:endParaRPr/>
          </a:p>
        </p:txBody>
      </p:sp>
      <p:pic>
        <p:nvPicPr>
          <p:cNvPr id="233" name="Google Shape;233;p39" title="Image 21-04-2025 at 08.28 (1).jpg"/>
          <p:cNvPicPr preferRelativeResize="0"/>
          <p:nvPr/>
        </p:nvPicPr>
        <p:blipFill>
          <a:blip r:embed="rId3">
            <a:alphaModFix/>
          </a:blip>
          <a:stretch>
            <a:fillRect/>
          </a:stretch>
        </p:blipFill>
        <p:spPr>
          <a:xfrm>
            <a:off x="1810625" y="1067488"/>
            <a:ext cx="6522726" cy="992425"/>
          </a:xfrm>
          <a:prstGeom prst="rect">
            <a:avLst/>
          </a:prstGeom>
          <a:noFill/>
          <a:ln>
            <a:noFill/>
          </a:ln>
        </p:spPr>
      </p:pic>
      <p:pic>
        <p:nvPicPr>
          <p:cNvPr id="234" name="Google Shape;234;p39" title="Image 21-04-2025 at 08.43.jpg"/>
          <p:cNvPicPr preferRelativeResize="0"/>
          <p:nvPr/>
        </p:nvPicPr>
        <p:blipFill>
          <a:blip r:embed="rId4">
            <a:alphaModFix/>
          </a:blip>
          <a:stretch>
            <a:fillRect/>
          </a:stretch>
        </p:blipFill>
        <p:spPr>
          <a:xfrm>
            <a:off x="2077888" y="4090400"/>
            <a:ext cx="6285424" cy="804025"/>
          </a:xfrm>
          <a:prstGeom prst="rect">
            <a:avLst/>
          </a:prstGeom>
          <a:noFill/>
          <a:ln>
            <a:noFill/>
          </a:ln>
        </p:spPr>
      </p:pic>
      <p:sp>
        <p:nvSpPr>
          <p:cNvPr id="235" name="Google Shape;235;p39"/>
          <p:cNvSpPr txBox="1"/>
          <p:nvPr/>
        </p:nvSpPr>
        <p:spPr>
          <a:xfrm>
            <a:off x="2671950" y="2442925"/>
            <a:ext cx="4885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200">
                <a:solidFill>
                  <a:schemeClr val="dk2"/>
                </a:solidFill>
              </a:rPr>
              <a:t>The middle comprises of three boxes for each of the hieratical levels of </a:t>
            </a:r>
            <a:r>
              <a:rPr lang="en-GB" sz="1200">
                <a:solidFill>
                  <a:schemeClr val="dk2"/>
                </a:solidFill>
              </a:rPr>
              <a:t>driving. Under the three essential elements of driver training. </a:t>
            </a:r>
            <a:endParaRPr sz="1200">
              <a:solidFill>
                <a:schemeClr val="dk2"/>
              </a:solidFill>
            </a:endParaRPr>
          </a:p>
        </p:txBody>
      </p:sp>
      <p:pic>
        <p:nvPicPr>
          <p:cNvPr id="236" name="Google Shape;236;p39" title="Image 27-04-2025 at 15.53.jpg"/>
          <p:cNvPicPr preferRelativeResize="0"/>
          <p:nvPr/>
        </p:nvPicPr>
        <p:blipFill>
          <a:blip r:embed="rId5">
            <a:alphaModFix/>
          </a:blip>
          <a:stretch>
            <a:fillRect/>
          </a:stretch>
        </p:blipFill>
        <p:spPr>
          <a:xfrm>
            <a:off x="539925" y="1745900"/>
            <a:ext cx="1537975" cy="29194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aphicFrame>
        <p:nvGraphicFramePr>
          <p:cNvPr id="241" name="Google Shape;241;p40"/>
          <p:cNvGraphicFramePr/>
          <p:nvPr/>
        </p:nvGraphicFramePr>
        <p:xfrm>
          <a:off x="952500" y="1215438"/>
          <a:ext cx="3000000" cy="3000000"/>
        </p:xfrm>
        <a:graphic>
          <a:graphicData uri="http://schemas.openxmlformats.org/drawingml/2006/table">
            <a:tbl>
              <a:tblPr>
                <a:noFill/>
                <a:tableStyleId>{5FDA7AF5-BBA8-442B-97C0-C6AC64FC696A}</a:tableStyleId>
              </a:tblPr>
              <a:tblGrid>
                <a:gridCol w="1831175"/>
                <a:gridCol w="1788325"/>
                <a:gridCol w="1809750"/>
                <a:gridCol w="1809750"/>
              </a:tblGrid>
              <a:tr h="38100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solidFill>
                            <a:srgbClr val="0000FF"/>
                          </a:solidFill>
                        </a:rPr>
                        <a:t>Knowledge &amp; Skills</a:t>
                      </a:r>
                      <a:endParaRPr>
                        <a:solidFill>
                          <a:srgbClr val="0000FF"/>
                        </a:solidFill>
                      </a:endParaRPr>
                    </a:p>
                  </a:txBody>
                  <a:tcPr marT="91425" marB="91425" marR="91425" marL="91425"/>
                </a:tc>
                <a:tc>
                  <a:txBody>
                    <a:bodyPr/>
                    <a:lstStyle/>
                    <a:p>
                      <a:pPr indent="0" lvl="0" marL="0" rtl="0" algn="l">
                        <a:spcBef>
                          <a:spcPts val="0"/>
                        </a:spcBef>
                        <a:spcAft>
                          <a:spcPts val="0"/>
                        </a:spcAft>
                        <a:buNone/>
                      </a:pPr>
                      <a:r>
                        <a:rPr lang="en-GB">
                          <a:solidFill>
                            <a:srgbClr val="FF0000"/>
                          </a:solidFill>
                        </a:rPr>
                        <a:t>Risks</a:t>
                      </a:r>
                      <a:endParaRPr>
                        <a:solidFill>
                          <a:srgbClr val="FF0000"/>
                        </a:solidFill>
                      </a:endParaRPr>
                    </a:p>
                  </a:txBody>
                  <a:tcPr marT="91425" marB="91425" marR="91425" marL="91425"/>
                </a:tc>
                <a:tc>
                  <a:txBody>
                    <a:bodyPr/>
                    <a:lstStyle/>
                    <a:p>
                      <a:pPr indent="0" lvl="0" marL="0" rtl="0" algn="l">
                        <a:spcBef>
                          <a:spcPts val="0"/>
                        </a:spcBef>
                        <a:spcAft>
                          <a:spcPts val="0"/>
                        </a:spcAft>
                        <a:buNone/>
                      </a:pPr>
                      <a:r>
                        <a:rPr lang="en-GB">
                          <a:solidFill>
                            <a:srgbClr val="FF00FF"/>
                          </a:solidFill>
                        </a:rPr>
                        <a:t>Self Evaluation</a:t>
                      </a:r>
                      <a:endParaRPr>
                        <a:solidFill>
                          <a:srgbClr val="FF00FF"/>
                        </a:solidFill>
                      </a:endParaRPr>
                    </a:p>
                  </a:txBody>
                  <a:tcPr marT="91425" marB="91425" marR="91425" marL="91425"/>
                </a:tc>
              </a:tr>
              <a:tr h="381000">
                <a:tc>
                  <a:txBody>
                    <a:bodyPr/>
                    <a:lstStyle/>
                    <a:p>
                      <a:pPr indent="0" lvl="0" marL="0" rtl="0" algn="l">
                        <a:spcBef>
                          <a:spcPts val="0"/>
                        </a:spcBef>
                        <a:spcAft>
                          <a:spcPts val="0"/>
                        </a:spcAft>
                        <a:buNone/>
                      </a:pPr>
                      <a:r>
                        <a:rPr lang="en-GB">
                          <a:solidFill>
                            <a:srgbClr val="0000FF"/>
                          </a:solidFill>
                          <a:highlight>
                            <a:schemeClr val="lt1"/>
                          </a:highlight>
                        </a:rPr>
                        <a:t>Vehicle Control</a:t>
                      </a:r>
                      <a:endParaRPr>
                        <a:solidFill>
                          <a:srgbClr val="0000FF"/>
                        </a:solidFill>
                        <a:highlight>
                          <a:schemeClr val="lt1"/>
                        </a:highlight>
                      </a:endParaRPr>
                    </a:p>
                  </a:txBody>
                  <a:tcPr marT="91425" marB="91425" marR="91425" marL="91425"/>
                </a:tc>
                <a:tc>
                  <a:txBody>
                    <a:bodyPr/>
                    <a:lstStyle/>
                    <a:p>
                      <a:pPr indent="0" lvl="0" marL="0" rtl="0" algn="l">
                        <a:spcBef>
                          <a:spcPts val="0"/>
                        </a:spcBef>
                        <a:spcAft>
                          <a:spcPts val="0"/>
                        </a:spcAft>
                        <a:buNone/>
                      </a:pPr>
                      <a:r>
                        <a:rPr lang="en-GB"/>
                        <a:t>Control of direction and position.</a:t>
                      </a:r>
                      <a:endParaRPr/>
                    </a:p>
                    <a:p>
                      <a:pPr indent="0" lvl="0" marL="0" rtl="0" algn="l">
                        <a:spcBef>
                          <a:spcPts val="0"/>
                        </a:spcBef>
                        <a:spcAft>
                          <a:spcPts val="0"/>
                        </a:spcAft>
                        <a:buNone/>
                      </a:pPr>
                      <a:r>
                        <a:rPr lang="en-GB"/>
                        <a:t>Tyre grip and friction.</a:t>
                      </a:r>
                      <a:endParaRPr/>
                    </a:p>
                    <a:p>
                      <a:pPr indent="0" lvl="0" marL="0" rtl="0" algn="l">
                        <a:spcBef>
                          <a:spcPts val="0"/>
                        </a:spcBef>
                        <a:spcAft>
                          <a:spcPts val="0"/>
                        </a:spcAft>
                        <a:buNone/>
                      </a:pPr>
                      <a:r>
                        <a:rPr lang="en-GB"/>
                        <a:t>Technical aspects of vehicle.</a:t>
                      </a:r>
                      <a:endParaRPr/>
                    </a:p>
                    <a:p>
                      <a:pPr indent="0" lvl="0" marL="0" rtl="0" algn="l">
                        <a:spcBef>
                          <a:spcPts val="0"/>
                        </a:spcBef>
                        <a:spcAft>
                          <a:spcPts val="0"/>
                        </a:spcAft>
                        <a:buNone/>
                      </a:pPr>
                      <a:r>
                        <a:rPr lang="en-GB"/>
                        <a:t>Physical</a:t>
                      </a:r>
                      <a:r>
                        <a:rPr lang="en-GB"/>
                        <a:t> handling when cornering, accelerating and braking</a:t>
                      </a:r>
                      <a:endParaRPr/>
                    </a:p>
                  </a:txBody>
                  <a:tcPr marT="91425" marB="91425" marR="91425" marL="91425"/>
                </a:tc>
                <a:tc>
                  <a:txBody>
                    <a:bodyPr/>
                    <a:lstStyle/>
                    <a:p>
                      <a:pPr indent="0" lvl="0" marL="0" rtl="0" algn="l">
                        <a:spcBef>
                          <a:spcPts val="0"/>
                        </a:spcBef>
                        <a:spcAft>
                          <a:spcPts val="0"/>
                        </a:spcAft>
                        <a:buNone/>
                      </a:pPr>
                      <a:r>
                        <a:rPr lang="en-GB"/>
                        <a:t>Insufficient skills</a:t>
                      </a:r>
                      <a:endParaRPr/>
                    </a:p>
                    <a:p>
                      <a:pPr indent="0" lvl="0" marL="0" rtl="0" algn="l">
                        <a:spcBef>
                          <a:spcPts val="0"/>
                        </a:spcBef>
                        <a:spcAft>
                          <a:spcPts val="0"/>
                        </a:spcAft>
                        <a:buNone/>
                      </a:pPr>
                      <a:r>
                        <a:rPr lang="en-GB"/>
                        <a:t>Poor speed adjustment.</a:t>
                      </a:r>
                      <a:endParaRPr/>
                    </a:p>
                    <a:p>
                      <a:pPr indent="0" lvl="0" marL="0" rtl="0" algn="l">
                        <a:spcBef>
                          <a:spcPts val="0"/>
                        </a:spcBef>
                        <a:spcAft>
                          <a:spcPts val="0"/>
                        </a:spcAft>
                        <a:buNone/>
                      </a:pPr>
                      <a:r>
                        <a:rPr lang="en-GB"/>
                        <a:t>Difficult road conditions.</a:t>
                      </a:r>
                      <a:endParaRPr/>
                    </a:p>
                    <a:p>
                      <a:pPr indent="0" lvl="0" marL="0" rtl="0" algn="l">
                        <a:spcBef>
                          <a:spcPts val="0"/>
                        </a:spcBef>
                        <a:spcAft>
                          <a:spcPts val="0"/>
                        </a:spcAft>
                        <a:buNone/>
                      </a:pPr>
                      <a:r>
                        <a:rPr lang="en-GB"/>
                        <a:t>Improper use of seat belt, seat and head restraint etc.</a:t>
                      </a:r>
                      <a:endParaRPr/>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t>Understanding essential knowledge and skills.</a:t>
                      </a:r>
                      <a:endParaRPr/>
                    </a:p>
                    <a:p>
                      <a:pPr indent="0" lvl="0" marL="0" rtl="0" algn="l">
                        <a:spcBef>
                          <a:spcPts val="0"/>
                        </a:spcBef>
                        <a:spcAft>
                          <a:spcPts val="0"/>
                        </a:spcAft>
                        <a:buNone/>
                      </a:pPr>
                      <a:r>
                        <a:rPr lang="en-GB"/>
                        <a:t>Strengths and </a:t>
                      </a:r>
                      <a:r>
                        <a:rPr lang="en-GB"/>
                        <a:t>weaknesses</a:t>
                      </a:r>
                      <a:r>
                        <a:rPr lang="en-GB"/>
                        <a:t> of basic control.</a:t>
                      </a:r>
                      <a:endParaRPr/>
                    </a:p>
                    <a:p>
                      <a:pPr indent="0" lvl="0" marL="0" rtl="0" algn="l">
                        <a:spcBef>
                          <a:spcPts val="0"/>
                        </a:spcBef>
                        <a:spcAft>
                          <a:spcPts val="0"/>
                        </a:spcAft>
                        <a:buNone/>
                      </a:pPr>
                      <a:r>
                        <a:rPr lang="en-GB"/>
                        <a:t>Ability to control vehicle in challenging conditions</a:t>
                      </a:r>
                      <a:endParaRPr/>
                    </a:p>
                  </a:txBody>
                  <a:tcPr marT="91425" marB="91425" marR="91425" marL="91425"/>
                </a:tc>
              </a:tr>
            </a:tbl>
          </a:graphicData>
        </a:graphic>
      </p:graphicFrame>
      <p:sp>
        <p:nvSpPr>
          <p:cNvPr id="242" name="Google Shape;242;p40"/>
          <p:cNvSpPr txBox="1"/>
          <p:nvPr/>
        </p:nvSpPr>
        <p:spPr>
          <a:xfrm>
            <a:off x="866950" y="326200"/>
            <a:ext cx="4060800" cy="52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GDE Level 1 - Vehicle Control</a:t>
            </a:r>
            <a:endParaRPr sz="1800">
              <a:solidFill>
                <a:schemeClr val="dk2"/>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graphicFrame>
        <p:nvGraphicFramePr>
          <p:cNvPr id="247" name="Google Shape;247;p41"/>
          <p:cNvGraphicFramePr/>
          <p:nvPr/>
        </p:nvGraphicFramePr>
        <p:xfrm>
          <a:off x="952500" y="728163"/>
          <a:ext cx="3000000" cy="3000000"/>
        </p:xfrm>
        <a:graphic>
          <a:graphicData uri="http://schemas.openxmlformats.org/drawingml/2006/table">
            <a:tbl>
              <a:tblPr>
                <a:noFill/>
                <a:tableStyleId>{5FDA7AF5-BBA8-442B-97C0-C6AC64FC696A}</a:tableStyleId>
              </a:tblPr>
              <a:tblGrid>
                <a:gridCol w="1809750"/>
                <a:gridCol w="1809750"/>
                <a:gridCol w="1809750"/>
                <a:gridCol w="1809750"/>
              </a:tblGrid>
              <a:tr h="38100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solidFill>
                            <a:srgbClr val="0000FF"/>
                          </a:solidFill>
                        </a:rPr>
                        <a:t>Knowledge &amp; Skills</a:t>
                      </a:r>
                      <a:endParaRPr>
                        <a:solidFill>
                          <a:srgbClr val="0000FF"/>
                        </a:solidFill>
                      </a:endParaRPr>
                    </a:p>
                  </a:txBody>
                  <a:tcPr marT="91425" marB="91425" marR="91425" marL="91425"/>
                </a:tc>
                <a:tc>
                  <a:txBody>
                    <a:bodyPr/>
                    <a:lstStyle/>
                    <a:p>
                      <a:pPr indent="0" lvl="0" marL="0" rtl="0" algn="l">
                        <a:spcBef>
                          <a:spcPts val="0"/>
                        </a:spcBef>
                        <a:spcAft>
                          <a:spcPts val="0"/>
                        </a:spcAft>
                        <a:buNone/>
                      </a:pPr>
                      <a:r>
                        <a:rPr lang="en-GB">
                          <a:solidFill>
                            <a:srgbClr val="FF0000"/>
                          </a:solidFill>
                        </a:rPr>
                        <a:t>Risks</a:t>
                      </a:r>
                      <a:endParaRPr>
                        <a:solidFill>
                          <a:srgbClr val="FF0000"/>
                        </a:solidFill>
                      </a:endParaRPr>
                    </a:p>
                  </a:txBody>
                  <a:tcPr marT="91425" marB="91425" marR="91425" marL="91425"/>
                </a:tc>
                <a:tc>
                  <a:txBody>
                    <a:bodyPr/>
                    <a:lstStyle/>
                    <a:p>
                      <a:pPr indent="0" lvl="0" marL="0" rtl="0" algn="l">
                        <a:spcBef>
                          <a:spcPts val="0"/>
                        </a:spcBef>
                        <a:spcAft>
                          <a:spcPts val="0"/>
                        </a:spcAft>
                        <a:buNone/>
                      </a:pPr>
                      <a:r>
                        <a:rPr lang="en-GB">
                          <a:solidFill>
                            <a:srgbClr val="FF00FF"/>
                          </a:solidFill>
                        </a:rPr>
                        <a:t>Self Evaluation</a:t>
                      </a:r>
                      <a:endParaRPr>
                        <a:solidFill>
                          <a:srgbClr val="FF00FF"/>
                        </a:solidFill>
                      </a:endParaRPr>
                    </a:p>
                  </a:txBody>
                  <a:tcPr marT="91425" marB="91425" marR="91425" marL="91425"/>
                </a:tc>
              </a:tr>
              <a:tr h="381000">
                <a:tc>
                  <a:txBody>
                    <a:bodyPr/>
                    <a:lstStyle/>
                    <a:p>
                      <a:pPr indent="0" lvl="0" marL="0" rtl="0" algn="l">
                        <a:spcBef>
                          <a:spcPts val="0"/>
                        </a:spcBef>
                        <a:spcAft>
                          <a:spcPts val="0"/>
                        </a:spcAft>
                        <a:buNone/>
                      </a:pPr>
                      <a:r>
                        <a:rPr lang="en-GB">
                          <a:solidFill>
                            <a:srgbClr val="0000FF"/>
                          </a:solidFill>
                        </a:rPr>
                        <a:t>Vehicle Control</a:t>
                      </a:r>
                      <a:endParaRPr>
                        <a:solidFill>
                          <a:srgbClr val="0000FF"/>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GB">
                          <a:solidFill>
                            <a:srgbClr val="0000FF"/>
                          </a:solidFill>
                        </a:rPr>
                        <a:t>E.g. Turning left into a side road</a:t>
                      </a:r>
                      <a:r>
                        <a:rPr lang="en-GB"/>
                        <a:t>.</a:t>
                      </a:r>
                      <a:endParaRPr/>
                    </a:p>
                  </a:txBody>
                  <a:tcPr marT="91425" marB="91425" marR="91425" marL="91425"/>
                </a:tc>
                <a:tc>
                  <a:txBody>
                    <a:bodyPr/>
                    <a:lstStyle/>
                    <a:p>
                      <a:pPr indent="0" lvl="0" marL="0" rtl="0" algn="l">
                        <a:spcBef>
                          <a:spcPts val="0"/>
                        </a:spcBef>
                        <a:spcAft>
                          <a:spcPts val="0"/>
                        </a:spcAft>
                        <a:buNone/>
                      </a:pPr>
                      <a:r>
                        <a:rPr lang="en-GB"/>
                        <a:t>What knowledge and skills does the learner/FLH driver </a:t>
                      </a:r>
                      <a:r>
                        <a:rPr lang="en-GB"/>
                        <a:t>have</a:t>
                      </a:r>
                      <a:r>
                        <a:rPr lang="en-GB"/>
                        <a:t> to be able to complete a specific task?</a:t>
                      </a:r>
                      <a:endParaRPr/>
                    </a:p>
                  </a:txBody>
                  <a:tcPr marT="91425" marB="91425" marR="91425" marL="91425"/>
                </a:tc>
                <a:tc>
                  <a:txBody>
                    <a:bodyPr/>
                    <a:lstStyle/>
                    <a:p>
                      <a:pPr indent="0" lvl="0" marL="0" rtl="0" algn="l">
                        <a:spcBef>
                          <a:spcPts val="0"/>
                        </a:spcBef>
                        <a:spcAft>
                          <a:spcPts val="0"/>
                        </a:spcAft>
                        <a:buNone/>
                      </a:pPr>
                      <a:r>
                        <a:rPr lang="en-GB"/>
                        <a:t>What </a:t>
                      </a:r>
                      <a:r>
                        <a:rPr lang="en-GB"/>
                        <a:t>risks</a:t>
                      </a:r>
                      <a:r>
                        <a:rPr lang="en-GB"/>
                        <a:t> are associated with the specific situation that the learner/FLH driver will need to consider?</a:t>
                      </a:r>
                      <a:endParaRPr/>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t>Learner/FLH driver to reflect on their </a:t>
                      </a:r>
                      <a:r>
                        <a:rPr lang="en-GB"/>
                        <a:t>strengths</a:t>
                      </a:r>
                      <a:r>
                        <a:rPr lang="en-GB"/>
                        <a:t> and weaknesses, to be able to improve their decision making when driving in that specific situation either now or in the future.</a:t>
                      </a:r>
                      <a:endParaRPr/>
                    </a:p>
                  </a:txBody>
                  <a:tcPr marT="91425" marB="91425" marR="91425" marL="91425"/>
                </a:tc>
              </a:tr>
            </a:tbl>
          </a:graphicData>
        </a:graphic>
      </p:graphicFrame>
      <p:sp>
        <p:nvSpPr>
          <p:cNvPr id="248" name="Google Shape;248;p41"/>
          <p:cNvSpPr txBox="1"/>
          <p:nvPr/>
        </p:nvSpPr>
        <p:spPr>
          <a:xfrm>
            <a:off x="952450" y="3767225"/>
            <a:ext cx="7239000" cy="6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How will the learner drivers driving change by using the table above?</a:t>
            </a:r>
            <a:endParaRPr sz="1800">
              <a:solidFill>
                <a:schemeClr val="dk2"/>
              </a:solidFill>
            </a:endParaRPr>
          </a:p>
        </p:txBody>
      </p:sp>
      <p:sp>
        <p:nvSpPr>
          <p:cNvPr id="249" name="Google Shape;249;p41"/>
          <p:cNvSpPr txBox="1"/>
          <p:nvPr/>
        </p:nvSpPr>
        <p:spPr>
          <a:xfrm>
            <a:off x="910325" y="108275"/>
            <a:ext cx="4234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solidFill>
                  <a:schemeClr val="dk2"/>
                </a:solidFill>
              </a:rPr>
              <a:t>GDE Level 1 - Vehicle Control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graphicFrame>
        <p:nvGraphicFramePr>
          <p:cNvPr id="254" name="Google Shape;254;p42"/>
          <p:cNvGraphicFramePr/>
          <p:nvPr/>
        </p:nvGraphicFramePr>
        <p:xfrm>
          <a:off x="952500" y="728163"/>
          <a:ext cx="3000000" cy="3000000"/>
        </p:xfrm>
        <a:graphic>
          <a:graphicData uri="http://schemas.openxmlformats.org/drawingml/2006/table">
            <a:tbl>
              <a:tblPr>
                <a:noFill/>
                <a:tableStyleId>{5FDA7AF5-BBA8-442B-97C0-C6AC64FC696A}</a:tableStyleId>
              </a:tblPr>
              <a:tblGrid>
                <a:gridCol w="1809750"/>
                <a:gridCol w="1809750"/>
                <a:gridCol w="1809750"/>
                <a:gridCol w="1809750"/>
              </a:tblGrid>
              <a:tr h="38100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solidFill>
                            <a:srgbClr val="0000FF"/>
                          </a:solidFill>
                        </a:rPr>
                        <a:t>Knowledge &amp; Skills</a:t>
                      </a:r>
                      <a:endParaRPr>
                        <a:solidFill>
                          <a:srgbClr val="0000FF"/>
                        </a:solidFill>
                      </a:endParaRPr>
                    </a:p>
                  </a:txBody>
                  <a:tcPr marT="91425" marB="91425" marR="91425" marL="91425"/>
                </a:tc>
                <a:tc>
                  <a:txBody>
                    <a:bodyPr/>
                    <a:lstStyle/>
                    <a:p>
                      <a:pPr indent="0" lvl="0" marL="0" rtl="0" algn="l">
                        <a:spcBef>
                          <a:spcPts val="0"/>
                        </a:spcBef>
                        <a:spcAft>
                          <a:spcPts val="0"/>
                        </a:spcAft>
                        <a:buNone/>
                      </a:pPr>
                      <a:r>
                        <a:rPr lang="en-GB">
                          <a:solidFill>
                            <a:srgbClr val="FF0000"/>
                          </a:solidFill>
                        </a:rPr>
                        <a:t>Risks</a:t>
                      </a:r>
                      <a:endParaRPr>
                        <a:solidFill>
                          <a:srgbClr val="FF0000"/>
                        </a:solidFill>
                      </a:endParaRPr>
                    </a:p>
                  </a:txBody>
                  <a:tcPr marT="91425" marB="91425" marR="91425" marL="91425"/>
                </a:tc>
                <a:tc>
                  <a:txBody>
                    <a:bodyPr/>
                    <a:lstStyle/>
                    <a:p>
                      <a:pPr indent="0" lvl="0" marL="0" rtl="0" algn="l">
                        <a:spcBef>
                          <a:spcPts val="0"/>
                        </a:spcBef>
                        <a:spcAft>
                          <a:spcPts val="0"/>
                        </a:spcAft>
                        <a:buNone/>
                      </a:pPr>
                      <a:r>
                        <a:rPr lang="en-GB">
                          <a:solidFill>
                            <a:srgbClr val="FF00FF"/>
                          </a:solidFill>
                        </a:rPr>
                        <a:t>Self Evaluation</a:t>
                      </a:r>
                      <a:endParaRPr>
                        <a:solidFill>
                          <a:srgbClr val="FF00FF"/>
                        </a:solidFill>
                      </a:endParaRPr>
                    </a:p>
                  </a:txBody>
                  <a:tcPr marT="91425" marB="91425" marR="91425" marL="91425"/>
                </a:tc>
              </a:tr>
              <a:tr h="381000">
                <a:tc>
                  <a:txBody>
                    <a:bodyPr/>
                    <a:lstStyle/>
                    <a:p>
                      <a:pPr indent="0" lvl="0" marL="0" rtl="0" algn="l">
                        <a:spcBef>
                          <a:spcPts val="0"/>
                        </a:spcBef>
                        <a:spcAft>
                          <a:spcPts val="0"/>
                        </a:spcAft>
                        <a:buNone/>
                      </a:pPr>
                      <a:r>
                        <a:rPr lang="en-GB">
                          <a:solidFill>
                            <a:srgbClr val="0000FF"/>
                          </a:solidFill>
                        </a:rPr>
                        <a:t>Traffic Situations</a:t>
                      </a:r>
                      <a:endParaRPr>
                        <a:solidFill>
                          <a:srgbClr val="0000FF"/>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GB">
                          <a:solidFill>
                            <a:srgbClr val="0000FF"/>
                          </a:solidFill>
                        </a:rPr>
                        <a:t>E.g. Meeting other vehicles</a:t>
                      </a:r>
                      <a:endParaRPr>
                        <a:solidFill>
                          <a:srgbClr val="0000FF"/>
                        </a:solidFill>
                      </a:endParaRPr>
                    </a:p>
                  </a:txBody>
                  <a:tcPr marT="91425" marB="91425" marR="91425" marL="91425"/>
                </a:tc>
                <a:tc>
                  <a:txBody>
                    <a:bodyPr/>
                    <a:lstStyle/>
                    <a:p>
                      <a:pPr indent="0" lvl="0" marL="0" rtl="0" algn="l">
                        <a:spcBef>
                          <a:spcPts val="0"/>
                        </a:spcBef>
                        <a:spcAft>
                          <a:spcPts val="0"/>
                        </a:spcAft>
                        <a:buNone/>
                      </a:pPr>
                      <a:r>
                        <a:rPr lang="en-GB"/>
                        <a:t>What knowledge and skills does the learner/FLH driver have to be able to complete a specific task?</a:t>
                      </a:r>
                      <a:endParaRPr/>
                    </a:p>
                  </a:txBody>
                  <a:tcPr marT="91425" marB="91425" marR="91425" marL="91425"/>
                </a:tc>
                <a:tc>
                  <a:txBody>
                    <a:bodyPr/>
                    <a:lstStyle/>
                    <a:p>
                      <a:pPr indent="0" lvl="0" marL="0" rtl="0" algn="l">
                        <a:spcBef>
                          <a:spcPts val="0"/>
                        </a:spcBef>
                        <a:spcAft>
                          <a:spcPts val="0"/>
                        </a:spcAft>
                        <a:buNone/>
                      </a:pPr>
                      <a:r>
                        <a:rPr lang="en-GB"/>
                        <a:t>What risks are associated with the specific situation that the learner/FLH driver will need to consider?</a:t>
                      </a:r>
                      <a:endParaRPr/>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t>Learner/FLH driver to reflect on their strengths and weaknesses, to be able to improve their decision making when driving in that specific situation either now or in the future.</a:t>
                      </a:r>
                      <a:endParaRPr/>
                    </a:p>
                  </a:txBody>
                  <a:tcPr marT="91425" marB="91425" marR="91425" marL="91425"/>
                </a:tc>
              </a:tr>
            </a:tbl>
          </a:graphicData>
        </a:graphic>
      </p:graphicFrame>
      <p:sp>
        <p:nvSpPr>
          <p:cNvPr id="255" name="Google Shape;255;p42"/>
          <p:cNvSpPr txBox="1"/>
          <p:nvPr/>
        </p:nvSpPr>
        <p:spPr>
          <a:xfrm>
            <a:off x="952450" y="3767225"/>
            <a:ext cx="7239000" cy="6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How will the learner drivers driving change by using the table above?</a:t>
            </a:r>
            <a:endParaRPr sz="1800">
              <a:solidFill>
                <a:schemeClr val="dk2"/>
              </a:solidFill>
            </a:endParaRPr>
          </a:p>
        </p:txBody>
      </p:sp>
      <p:sp>
        <p:nvSpPr>
          <p:cNvPr id="256" name="Google Shape;256;p42"/>
          <p:cNvSpPr txBox="1"/>
          <p:nvPr/>
        </p:nvSpPr>
        <p:spPr>
          <a:xfrm>
            <a:off x="952500" y="138350"/>
            <a:ext cx="6210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t>GDE Level 2 - Traffic Situations</a:t>
            </a:r>
            <a:endParaRPr sz="18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graphicFrame>
        <p:nvGraphicFramePr>
          <p:cNvPr id="261" name="Google Shape;261;p43"/>
          <p:cNvGraphicFramePr/>
          <p:nvPr/>
        </p:nvGraphicFramePr>
        <p:xfrm>
          <a:off x="952500" y="728163"/>
          <a:ext cx="3000000" cy="3000000"/>
        </p:xfrm>
        <a:graphic>
          <a:graphicData uri="http://schemas.openxmlformats.org/drawingml/2006/table">
            <a:tbl>
              <a:tblPr>
                <a:noFill/>
                <a:tableStyleId>{5FDA7AF5-BBA8-442B-97C0-C6AC64FC696A}</a:tableStyleId>
              </a:tblPr>
              <a:tblGrid>
                <a:gridCol w="1809750"/>
                <a:gridCol w="1809750"/>
                <a:gridCol w="1809750"/>
                <a:gridCol w="1809750"/>
              </a:tblGrid>
              <a:tr h="38100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solidFill>
                            <a:srgbClr val="0000FF"/>
                          </a:solidFill>
                        </a:rPr>
                        <a:t>Knowledge &amp; Skills</a:t>
                      </a:r>
                      <a:endParaRPr>
                        <a:solidFill>
                          <a:srgbClr val="0000FF"/>
                        </a:solidFill>
                      </a:endParaRPr>
                    </a:p>
                  </a:txBody>
                  <a:tcPr marT="91425" marB="91425" marR="91425" marL="91425"/>
                </a:tc>
                <a:tc>
                  <a:txBody>
                    <a:bodyPr/>
                    <a:lstStyle/>
                    <a:p>
                      <a:pPr indent="0" lvl="0" marL="0" rtl="0" algn="l">
                        <a:spcBef>
                          <a:spcPts val="0"/>
                        </a:spcBef>
                        <a:spcAft>
                          <a:spcPts val="0"/>
                        </a:spcAft>
                        <a:buNone/>
                      </a:pPr>
                      <a:r>
                        <a:rPr lang="en-GB">
                          <a:solidFill>
                            <a:srgbClr val="FF0000"/>
                          </a:solidFill>
                        </a:rPr>
                        <a:t>Risks</a:t>
                      </a:r>
                      <a:endParaRPr>
                        <a:solidFill>
                          <a:srgbClr val="FF0000"/>
                        </a:solidFill>
                      </a:endParaRPr>
                    </a:p>
                  </a:txBody>
                  <a:tcPr marT="91425" marB="91425" marR="91425" marL="91425"/>
                </a:tc>
                <a:tc>
                  <a:txBody>
                    <a:bodyPr/>
                    <a:lstStyle/>
                    <a:p>
                      <a:pPr indent="0" lvl="0" marL="0" rtl="0" algn="l">
                        <a:spcBef>
                          <a:spcPts val="0"/>
                        </a:spcBef>
                        <a:spcAft>
                          <a:spcPts val="0"/>
                        </a:spcAft>
                        <a:buNone/>
                      </a:pPr>
                      <a:r>
                        <a:rPr lang="en-GB">
                          <a:solidFill>
                            <a:srgbClr val="FF00FF"/>
                          </a:solidFill>
                        </a:rPr>
                        <a:t>Self Evaluation</a:t>
                      </a:r>
                      <a:endParaRPr>
                        <a:solidFill>
                          <a:srgbClr val="FF00FF"/>
                        </a:solidFill>
                      </a:endParaRPr>
                    </a:p>
                  </a:txBody>
                  <a:tcPr marT="91425" marB="91425" marR="91425" marL="91425"/>
                </a:tc>
              </a:tr>
              <a:tr h="381000">
                <a:tc>
                  <a:txBody>
                    <a:bodyPr/>
                    <a:lstStyle/>
                    <a:p>
                      <a:pPr indent="0" lvl="0" marL="0" rtl="0" algn="l">
                        <a:spcBef>
                          <a:spcPts val="0"/>
                        </a:spcBef>
                        <a:spcAft>
                          <a:spcPts val="0"/>
                        </a:spcAft>
                        <a:buNone/>
                      </a:pPr>
                      <a:r>
                        <a:rPr lang="en-GB">
                          <a:solidFill>
                            <a:srgbClr val="FF00FF"/>
                          </a:solidFill>
                        </a:rPr>
                        <a:t>The Journey</a:t>
                      </a:r>
                      <a:endParaRPr>
                        <a:solidFill>
                          <a:srgbClr val="FF00FF"/>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GB">
                          <a:solidFill>
                            <a:srgbClr val="FF00FF"/>
                          </a:solidFill>
                        </a:rPr>
                        <a:t>E.g. Dealing with unexpected road closure</a:t>
                      </a:r>
                      <a:endParaRPr>
                        <a:solidFill>
                          <a:srgbClr val="FF00FF"/>
                        </a:solidFill>
                      </a:endParaRPr>
                    </a:p>
                  </a:txBody>
                  <a:tcPr marT="91425" marB="91425" marR="91425" marL="91425"/>
                </a:tc>
                <a:tc>
                  <a:txBody>
                    <a:bodyPr/>
                    <a:lstStyle/>
                    <a:p>
                      <a:pPr indent="0" lvl="0" marL="0" rtl="0" algn="l">
                        <a:spcBef>
                          <a:spcPts val="0"/>
                        </a:spcBef>
                        <a:spcAft>
                          <a:spcPts val="0"/>
                        </a:spcAft>
                        <a:buNone/>
                      </a:pPr>
                      <a:r>
                        <a:rPr lang="en-GB"/>
                        <a:t>What knowledge and skills does the learner/FLH driver have to be able to complete a specific task within a journey?</a:t>
                      </a:r>
                      <a:endParaRPr/>
                    </a:p>
                  </a:txBody>
                  <a:tcPr marT="91425" marB="91425" marR="91425" marL="91425"/>
                </a:tc>
                <a:tc>
                  <a:txBody>
                    <a:bodyPr/>
                    <a:lstStyle/>
                    <a:p>
                      <a:pPr indent="0" lvl="0" marL="0" rtl="0" algn="l">
                        <a:spcBef>
                          <a:spcPts val="0"/>
                        </a:spcBef>
                        <a:spcAft>
                          <a:spcPts val="0"/>
                        </a:spcAft>
                        <a:buNone/>
                      </a:pPr>
                      <a:r>
                        <a:rPr lang="en-GB"/>
                        <a:t>What risks are associated with the specific situation that the learner/FLH driver will need to consider?</a:t>
                      </a:r>
                      <a:endParaRPr/>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t>Learner/FLH driver to reflect on their strengths and weaknesses, to be able to improve their decision making when driving in that specific situation either now or in the future.</a:t>
                      </a:r>
                      <a:endParaRPr/>
                    </a:p>
                  </a:txBody>
                  <a:tcPr marT="91425" marB="91425" marR="91425" marL="91425"/>
                </a:tc>
              </a:tr>
            </a:tbl>
          </a:graphicData>
        </a:graphic>
      </p:graphicFrame>
      <p:sp>
        <p:nvSpPr>
          <p:cNvPr id="262" name="Google Shape;262;p43"/>
          <p:cNvSpPr txBox="1"/>
          <p:nvPr/>
        </p:nvSpPr>
        <p:spPr>
          <a:xfrm>
            <a:off x="952450" y="3767225"/>
            <a:ext cx="7239000" cy="6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How will the learner drivers driving change by using the table above?</a:t>
            </a:r>
            <a:endParaRPr sz="1800">
              <a:solidFill>
                <a:schemeClr val="dk2"/>
              </a:solidFill>
            </a:endParaRPr>
          </a:p>
        </p:txBody>
      </p:sp>
      <p:sp>
        <p:nvSpPr>
          <p:cNvPr id="263" name="Google Shape;263;p43"/>
          <p:cNvSpPr txBox="1"/>
          <p:nvPr/>
        </p:nvSpPr>
        <p:spPr>
          <a:xfrm>
            <a:off x="952450" y="126325"/>
            <a:ext cx="3000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t>GDE Level 3 - The Journey</a:t>
            </a:r>
            <a:endParaRPr sz="18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graphicFrame>
        <p:nvGraphicFramePr>
          <p:cNvPr id="268" name="Google Shape;268;p44"/>
          <p:cNvGraphicFramePr/>
          <p:nvPr/>
        </p:nvGraphicFramePr>
        <p:xfrm>
          <a:off x="952500" y="728163"/>
          <a:ext cx="3000000" cy="3000000"/>
        </p:xfrm>
        <a:graphic>
          <a:graphicData uri="http://schemas.openxmlformats.org/drawingml/2006/table">
            <a:tbl>
              <a:tblPr>
                <a:noFill/>
                <a:tableStyleId>{5FDA7AF5-BBA8-442B-97C0-C6AC64FC696A}</a:tableStyleId>
              </a:tblPr>
              <a:tblGrid>
                <a:gridCol w="1809750"/>
                <a:gridCol w="1809750"/>
                <a:gridCol w="1809750"/>
                <a:gridCol w="1809750"/>
              </a:tblGrid>
              <a:tr h="38100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solidFill>
                            <a:srgbClr val="0000FF"/>
                          </a:solidFill>
                        </a:rPr>
                        <a:t>Knowledge &amp; Skills</a:t>
                      </a:r>
                      <a:endParaRPr>
                        <a:solidFill>
                          <a:srgbClr val="0000FF"/>
                        </a:solidFill>
                      </a:endParaRPr>
                    </a:p>
                  </a:txBody>
                  <a:tcPr marT="91425" marB="91425" marR="91425" marL="91425"/>
                </a:tc>
                <a:tc>
                  <a:txBody>
                    <a:bodyPr/>
                    <a:lstStyle/>
                    <a:p>
                      <a:pPr indent="0" lvl="0" marL="0" rtl="0" algn="l">
                        <a:spcBef>
                          <a:spcPts val="0"/>
                        </a:spcBef>
                        <a:spcAft>
                          <a:spcPts val="0"/>
                        </a:spcAft>
                        <a:buNone/>
                      </a:pPr>
                      <a:r>
                        <a:rPr lang="en-GB">
                          <a:solidFill>
                            <a:srgbClr val="FF0000"/>
                          </a:solidFill>
                        </a:rPr>
                        <a:t>Risks</a:t>
                      </a:r>
                      <a:endParaRPr>
                        <a:solidFill>
                          <a:srgbClr val="FF0000"/>
                        </a:solidFill>
                      </a:endParaRPr>
                    </a:p>
                  </a:txBody>
                  <a:tcPr marT="91425" marB="91425" marR="91425" marL="91425"/>
                </a:tc>
                <a:tc>
                  <a:txBody>
                    <a:bodyPr/>
                    <a:lstStyle/>
                    <a:p>
                      <a:pPr indent="0" lvl="0" marL="0" rtl="0" algn="l">
                        <a:spcBef>
                          <a:spcPts val="0"/>
                        </a:spcBef>
                        <a:spcAft>
                          <a:spcPts val="0"/>
                        </a:spcAft>
                        <a:buNone/>
                      </a:pPr>
                      <a:r>
                        <a:rPr lang="en-GB">
                          <a:solidFill>
                            <a:srgbClr val="FF00FF"/>
                          </a:solidFill>
                        </a:rPr>
                        <a:t>Self Evaluation</a:t>
                      </a:r>
                      <a:endParaRPr>
                        <a:solidFill>
                          <a:srgbClr val="FF00FF"/>
                        </a:solidFill>
                      </a:endParaRPr>
                    </a:p>
                  </a:txBody>
                  <a:tcPr marT="91425" marB="91425" marR="91425" marL="91425"/>
                </a:tc>
              </a:tr>
              <a:tr h="381000">
                <a:tc>
                  <a:txBody>
                    <a:bodyPr/>
                    <a:lstStyle/>
                    <a:p>
                      <a:pPr indent="0" lvl="0" marL="0" rtl="0" algn="l">
                        <a:spcBef>
                          <a:spcPts val="0"/>
                        </a:spcBef>
                        <a:spcAft>
                          <a:spcPts val="0"/>
                        </a:spcAft>
                        <a:buNone/>
                      </a:pPr>
                      <a:r>
                        <a:rPr lang="en-GB">
                          <a:solidFill>
                            <a:srgbClr val="FF0000"/>
                          </a:solidFill>
                        </a:rPr>
                        <a:t>Personal life skills and goals</a:t>
                      </a:r>
                      <a:endParaRPr>
                        <a:solidFill>
                          <a:srgbClr val="FF0000"/>
                        </a:solidFill>
                      </a:endParaRPr>
                    </a:p>
                    <a:p>
                      <a:pPr indent="0" lvl="0" marL="0" rtl="0" algn="l">
                        <a:spcBef>
                          <a:spcPts val="0"/>
                        </a:spcBef>
                        <a:spcAft>
                          <a:spcPts val="0"/>
                        </a:spcAft>
                        <a:buNone/>
                      </a:pPr>
                      <a:r>
                        <a:t/>
                      </a:r>
                      <a:endParaRPr>
                        <a:solidFill>
                          <a:srgbClr val="FF0000"/>
                        </a:solidFill>
                      </a:endParaRPr>
                    </a:p>
                    <a:p>
                      <a:pPr indent="0" lvl="0" marL="0" rtl="0" algn="l">
                        <a:spcBef>
                          <a:spcPts val="0"/>
                        </a:spcBef>
                        <a:spcAft>
                          <a:spcPts val="0"/>
                        </a:spcAft>
                        <a:buNone/>
                      </a:pPr>
                      <a:r>
                        <a:rPr lang="en-GB">
                          <a:solidFill>
                            <a:srgbClr val="FF0000"/>
                          </a:solidFill>
                        </a:rPr>
                        <a:t>E.g. Tiredness due lack of sleep</a:t>
                      </a:r>
                      <a:endParaRPr>
                        <a:solidFill>
                          <a:srgbClr val="FF0000"/>
                        </a:solidFill>
                      </a:endParaRPr>
                    </a:p>
                  </a:txBody>
                  <a:tcPr marT="91425" marB="91425" marR="91425" marL="91425"/>
                </a:tc>
                <a:tc>
                  <a:txBody>
                    <a:bodyPr/>
                    <a:lstStyle/>
                    <a:p>
                      <a:pPr indent="0" lvl="0" marL="0" rtl="0" algn="l">
                        <a:spcBef>
                          <a:spcPts val="0"/>
                        </a:spcBef>
                        <a:spcAft>
                          <a:spcPts val="0"/>
                        </a:spcAft>
                        <a:buNone/>
                      </a:pPr>
                      <a:r>
                        <a:rPr lang="en-GB"/>
                        <a:t>What knowledge and skills does the learner/FLH driver have about themselves that will enable them to be able to keep themselves, their passengers, and every other road user safe?</a:t>
                      </a:r>
                      <a:endParaRPr/>
                    </a:p>
                  </a:txBody>
                  <a:tcPr marT="91425" marB="91425" marR="91425" marL="91425"/>
                </a:tc>
                <a:tc>
                  <a:txBody>
                    <a:bodyPr/>
                    <a:lstStyle/>
                    <a:p>
                      <a:pPr indent="0" lvl="0" marL="0" rtl="0" algn="l">
                        <a:spcBef>
                          <a:spcPts val="0"/>
                        </a:spcBef>
                        <a:spcAft>
                          <a:spcPts val="0"/>
                        </a:spcAft>
                        <a:buNone/>
                      </a:pPr>
                      <a:r>
                        <a:rPr lang="en-GB"/>
                        <a:t>What risks are associated with the specific situation that the learner/FLH driver will need to consider?</a:t>
                      </a:r>
                      <a:endParaRPr/>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t>Learner/FLH driver to reflect on their strengths and weaknesses, to be able to improve their decision making when driving in that specific situation either now or in the future.</a:t>
                      </a:r>
                      <a:endParaRPr/>
                    </a:p>
                  </a:txBody>
                  <a:tcPr marT="91425" marB="91425" marR="91425" marL="91425"/>
                </a:tc>
              </a:tr>
            </a:tbl>
          </a:graphicData>
        </a:graphic>
      </p:graphicFrame>
      <p:sp>
        <p:nvSpPr>
          <p:cNvPr id="269" name="Google Shape;269;p44"/>
          <p:cNvSpPr txBox="1"/>
          <p:nvPr/>
        </p:nvSpPr>
        <p:spPr>
          <a:xfrm>
            <a:off x="952450" y="3767225"/>
            <a:ext cx="7239000" cy="6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How will the learner drivers driving change by using the table above?</a:t>
            </a:r>
            <a:endParaRPr sz="1800">
              <a:solidFill>
                <a:schemeClr val="dk2"/>
              </a:solidFill>
            </a:endParaRPr>
          </a:p>
        </p:txBody>
      </p:sp>
      <p:sp>
        <p:nvSpPr>
          <p:cNvPr id="270" name="Google Shape;270;p44"/>
          <p:cNvSpPr txBox="1"/>
          <p:nvPr/>
        </p:nvSpPr>
        <p:spPr>
          <a:xfrm>
            <a:off x="952500" y="192500"/>
            <a:ext cx="6675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t>GDE Level 4 - Personal Life Skills and Goals</a:t>
            </a: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7"/>
          <p:cNvSpPr txBox="1"/>
          <p:nvPr>
            <p:ph type="ctrTitle"/>
          </p:nvPr>
        </p:nvSpPr>
        <p:spPr>
          <a:xfrm>
            <a:off x="311708" y="0"/>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b="1" lang="en-GB" sz="7800">
                <a:solidFill>
                  <a:srgbClr val="5A2DB9"/>
                </a:solidFill>
              </a:rPr>
              <a:t>DT</a:t>
            </a:r>
            <a:r>
              <a:rPr b="1" lang="en-GB" sz="7800">
                <a:solidFill>
                  <a:srgbClr val="5A2DB9"/>
                </a:solidFill>
              </a:rPr>
              <a:t>IDEA Unit 8</a:t>
            </a:r>
            <a:r>
              <a:rPr b="1" lang="en-GB">
                <a:solidFill>
                  <a:srgbClr val="5A2DB9"/>
                </a:solidFill>
              </a:rPr>
              <a:t> </a:t>
            </a:r>
            <a:endParaRPr b="1">
              <a:solidFill>
                <a:srgbClr val="5A2DB9"/>
              </a:solidFill>
            </a:endParaRPr>
          </a:p>
        </p:txBody>
      </p:sp>
      <p:sp>
        <p:nvSpPr>
          <p:cNvPr id="140" name="Google Shape;140;p27"/>
          <p:cNvSpPr txBox="1"/>
          <p:nvPr>
            <p:ph idx="1" type="subTitle"/>
          </p:nvPr>
        </p:nvSpPr>
        <p:spPr>
          <a:xfrm>
            <a:off x="376000" y="2571750"/>
            <a:ext cx="8520600" cy="7926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lang="en-GB"/>
              <a:t>Enhanced development of</a:t>
            </a:r>
            <a:r>
              <a:rPr lang="en-GB"/>
              <a:t> Goals for Driving Education (GDE) and </a:t>
            </a:r>
            <a:r>
              <a:rPr lang="en-GB"/>
              <a:t>implications</a:t>
            </a:r>
            <a:r>
              <a:rPr lang="en-GB"/>
              <a:t> for road safety. </a:t>
            </a:r>
            <a:r>
              <a:rPr lang="en-GB"/>
              <a:t>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graphicFrame>
        <p:nvGraphicFramePr>
          <p:cNvPr id="275" name="Google Shape;275;p45"/>
          <p:cNvGraphicFramePr/>
          <p:nvPr/>
        </p:nvGraphicFramePr>
        <p:xfrm>
          <a:off x="952500" y="728163"/>
          <a:ext cx="3000000" cy="3000000"/>
        </p:xfrm>
        <a:graphic>
          <a:graphicData uri="http://schemas.openxmlformats.org/drawingml/2006/table">
            <a:tbl>
              <a:tblPr>
                <a:noFill/>
                <a:tableStyleId>{5FDA7AF5-BBA8-442B-97C0-C6AC64FC696A}</a:tableStyleId>
              </a:tblPr>
              <a:tblGrid>
                <a:gridCol w="1809750"/>
                <a:gridCol w="1809750"/>
                <a:gridCol w="1809750"/>
                <a:gridCol w="1809750"/>
              </a:tblGrid>
              <a:tr h="381000">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solidFill>
                            <a:srgbClr val="0000FF"/>
                          </a:solidFill>
                        </a:rPr>
                        <a:t>Knowledge &amp; Skills</a:t>
                      </a:r>
                      <a:endParaRPr>
                        <a:solidFill>
                          <a:srgbClr val="0000FF"/>
                        </a:solidFill>
                      </a:endParaRPr>
                    </a:p>
                  </a:txBody>
                  <a:tcPr marT="91425" marB="91425" marR="91425" marL="91425"/>
                </a:tc>
                <a:tc>
                  <a:txBody>
                    <a:bodyPr/>
                    <a:lstStyle/>
                    <a:p>
                      <a:pPr indent="0" lvl="0" marL="0" rtl="0" algn="l">
                        <a:spcBef>
                          <a:spcPts val="0"/>
                        </a:spcBef>
                        <a:spcAft>
                          <a:spcPts val="0"/>
                        </a:spcAft>
                        <a:buNone/>
                      </a:pPr>
                      <a:r>
                        <a:rPr lang="en-GB">
                          <a:solidFill>
                            <a:srgbClr val="FF0000"/>
                          </a:solidFill>
                        </a:rPr>
                        <a:t>Risks</a:t>
                      </a:r>
                      <a:endParaRPr>
                        <a:solidFill>
                          <a:srgbClr val="FF0000"/>
                        </a:solidFill>
                      </a:endParaRPr>
                    </a:p>
                  </a:txBody>
                  <a:tcPr marT="91425" marB="91425" marR="91425" marL="91425"/>
                </a:tc>
                <a:tc>
                  <a:txBody>
                    <a:bodyPr/>
                    <a:lstStyle/>
                    <a:p>
                      <a:pPr indent="0" lvl="0" marL="0" rtl="0" algn="l">
                        <a:spcBef>
                          <a:spcPts val="0"/>
                        </a:spcBef>
                        <a:spcAft>
                          <a:spcPts val="0"/>
                        </a:spcAft>
                        <a:buNone/>
                      </a:pPr>
                      <a:r>
                        <a:rPr lang="en-GB">
                          <a:solidFill>
                            <a:srgbClr val="FF00FF"/>
                          </a:solidFill>
                        </a:rPr>
                        <a:t>Self Evaluation</a:t>
                      </a:r>
                      <a:endParaRPr>
                        <a:solidFill>
                          <a:srgbClr val="FF00FF"/>
                        </a:solidFill>
                      </a:endParaRPr>
                    </a:p>
                  </a:txBody>
                  <a:tcPr marT="91425" marB="91425" marR="91425" marL="91425"/>
                </a:tc>
              </a:tr>
              <a:tr h="381000">
                <a:tc>
                  <a:txBody>
                    <a:bodyPr/>
                    <a:lstStyle/>
                    <a:p>
                      <a:pPr indent="0" lvl="0" marL="0" rtl="0" algn="l">
                        <a:spcBef>
                          <a:spcPts val="0"/>
                        </a:spcBef>
                        <a:spcAft>
                          <a:spcPts val="0"/>
                        </a:spcAft>
                        <a:buNone/>
                      </a:pPr>
                      <a:r>
                        <a:rPr lang="en-GB">
                          <a:solidFill>
                            <a:srgbClr val="FF0000"/>
                          </a:solidFill>
                        </a:rPr>
                        <a:t>Social </a:t>
                      </a:r>
                      <a:r>
                        <a:rPr lang="en-GB">
                          <a:solidFill>
                            <a:srgbClr val="FF0000"/>
                          </a:solidFill>
                        </a:rPr>
                        <a:t>Environment</a:t>
                      </a:r>
                      <a:endParaRPr>
                        <a:solidFill>
                          <a:srgbClr val="FF0000"/>
                        </a:solidFill>
                      </a:endParaRPr>
                    </a:p>
                    <a:p>
                      <a:pPr indent="0" lvl="0" marL="0" rtl="0" algn="l">
                        <a:spcBef>
                          <a:spcPts val="0"/>
                        </a:spcBef>
                        <a:spcAft>
                          <a:spcPts val="0"/>
                        </a:spcAft>
                        <a:buNone/>
                      </a:pPr>
                      <a:r>
                        <a:t/>
                      </a:r>
                      <a:endParaRPr>
                        <a:solidFill>
                          <a:srgbClr val="FF0000"/>
                        </a:solidFill>
                      </a:endParaRPr>
                    </a:p>
                    <a:p>
                      <a:pPr indent="0" lvl="0" marL="0" rtl="0" algn="l">
                        <a:spcBef>
                          <a:spcPts val="0"/>
                        </a:spcBef>
                        <a:spcAft>
                          <a:spcPts val="0"/>
                        </a:spcAft>
                        <a:buNone/>
                      </a:pPr>
                      <a:r>
                        <a:rPr lang="en-GB">
                          <a:solidFill>
                            <a:srgbClr val="FF0000"/>
                          </a:solidFill>
                        </a:rPr>
                        <a:t>E.g. Driving for work under time pressures</a:t>
                      </a:r>
                      <a:endParaRPr>
                        <a:solidFill>
                          <a:srgbClr val="FF0000"/>
                        </a:solidFill>
                      </a:endParaRPr>
                    </a:p>
                  </a:txBody>
                  <a:tcPr marT="91425" marB="91425" marR="91425" marL="91425"/>
                </a:tc>
                <a:tc>
                  <a:txBody>
                    <a:bodyPr/>
                    <a:lstStyle/>
                    <a:p>
                      <a:pPr indent="0" lvl="0" marL="0" rtl="0" algn="l">
                        <a:spcBef>
                          <a:spcPts val="0"/>
                        </a:spcBef>
                        <a:spcAft>
                          <a:spcPts val="0"/>
                        </a:spcAft>
                        <a:buNone/>
                      </a:pPr>
                      <a:r>
                        <a:rPr lang="en-GB"/>
                        <a:t>What knowledge and skills does the learner and FLH drivers have to be able to complete a specific task with outside influences or peer pressure?</a:t>
                      </a:r>
                      <a:endParaRPr/>
                    </a:p>
                  </a:txBody>
                  <a:tcPr marT="91425" marB="91425" marR="91425" marL="91425"/>
                </a:tc>
                <a:tc>
                  <a:txBody>
                    <a:bodyPr/>
                    <a:lstStyle/>
                    <a:p>
                      <a:pPr indent="0" lvl="0" marL="0" rtl="0" algn="l">
                        <a:spcBef>
                          <a:spcPts val="0"/>
                        </a:spcBef>
                        <a:spcAft>
                          <a:spcPts val="0"/>
                        </a:spcAft>
                        <a:buNone/>
                      </a:pPr>
                      <a:r>
                        <a:rPr lang="en-GB"/>
                        <a:t>What risks are associated with the specific situation that the learner/FLH driver will need to consider?</a:t>
                      </a:r>
                      <a:endParaRPr/>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GB"/>
                        <a:t>Learner/FLH driver to reflect on their strengths and weaknesses, to be able to improve their decision making when driving in that specific situation either now or in the future.</a:t>
                      </a:r>
                      <a:endParaRPr/>
                    </a:p>
                  </a:txBody>
                  <a:tcPr marT="91425" marB="91425" marR="91425" marL="91425"/>
                </a:tc>
              </a:tr>
            </a:tbl>
          </a:graphicData>
        </a:graphic>
      </p:graphicFrame>
      <p:sp>
        <p:nvSpPr>
          <p:cNvPr id="276" name="Google Shape;276;p45"/>
          <p:cNvSpPr txBox="1"/>
          <p:nvPr/>
        </p:nvSpPr>
        <p:spPr>
          <a:xfrm>
            <a:off x="952450" y="3767225"/>
            <a:ext cx="7239000" cy="62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How will full licence holders driving change by using the table above?</a:t>
            </a:r>
            <a:endParaRPr sz="1800">
              <a:solidFill>
                <a:schemeClr val="dk2"/>
              </a:solidFill>
            </a:endParaRPr>
          </a:p>
        </p:txBody>
      </p:sp>
      <p:sp>
        <p:nvSpPr>
          <p:cNvPr id="277" name="Google Shape;277;p45"/>
          <p:cNvSpPr txBox="1"/>
          <p:nvPr/>
        </p:nvSpPr>
        <p:spPr>
          <a:xfrm>
            <a:off x="952500" y="192500"/>
            <a:ext cx="4317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800"/>
              <a:t>GDE Level  - Social </a:t>
            </a:r>
            <a:r>
              <a:rPr lang="en-GB" sz="1800"/>
              <a:t>Environment</a:t>
            </a:r>
            <a:endParaRPr sz="18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6"/>
          <p:cNvSpPr txBox="1"/>
          <p:nvPr>
            <p:ph type="title"/>
          </p:nvPr>
        </p:nvSpPr>
        <p:spPr>
          <a:xfrm>
            <a:off x="485775" y="4843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Addressing the GDE with learners </a:t>
            </a:r>
            <a:endParaRPr/>
          </a:p>
        </p:txBody>
      </p:sp>
      <p:pic>
        <p:nvPicPr>
          <p:cNvPr id="283" name="Google Shape;283;p46" title="Image 20-04-2025 at 10.29.jpg"/>
          <p:cNvPicPr preferRelativeResize="0"/>
          <p:nvPr/>
        </p:nvPicPr>
        <p:blipFill>
          <a:blip r:embed="rId3">
            <a:alphaModFix/>
          </a:blip>
          <a:stretch>
            <a:fillRect/>
          </a:stretch>
        </p:blipFill>
        <p:spPr>
          <a:xfrm>
            <a:off x="4267600" y="3210712"/>
            <a:ext cx="3554800" cy="1836675"/>
          </a:xfrm>
          <a:prstGeom prst="rect">
            <a:avLst/>
          </a:prstGeom>
          <a:noFill/>
          <a:ln>
            <a:noFill/>
          </a:ln>
        </p:spPr>
      </p:pic>
      <p:sp>
        <p:nvSpPr>
          <p:cNvPr id="284" name="Google Shape;284;p46"/>
          <p:cNvSpPr txBox="1"/>
          <p:nvPr/>
        </p:nvSpPr>
        <p:spPr>
          <a:xfrm>
            <a:off x="485775" y="1103850"/>
            <a:ext cx="7465200" cy="146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u="sng">
                <a:solidFill>
                  <a:schemeClr val="dk2"/>
                </a:solidFill>
              </a:rPr>
              <a:t>Learner Drivers </a:t>
            </a:r>
            <a:endParaRPr u="sng">
              <a:solidFill>
                <a:schemeClr val="dk2"/>
              </a:solidFill>
            </a:endParaRPr>
          </a:p>
          <a:p>
            <a:pPr indent="0" lvl="0" marL="0" rtl="0" algn="l">
              <a:spcBef>
                <a:spcPts val="0"/>
              </a:spcBef>
              <a:spcAft>
                <a:spcPts val="0"/>
              </a:spcAft>
              <a:buNone/>
            </a:pPr>
            <a:r>
              <a:t/>
            </a:r>
            <a:endParaRPr u="sng">
              <a:solidFill>
                <a:schemeClr val="dk2"/>
              </a:solidFill>
            </a:endParaRPr>
          </a:p>
          <a:p>
            <a:pPr indent="0" lvl="0" marL="0" rtl="0" algn="l">
              <a:spcBef>
                <a:spcPts val="0"/>
              </a:spcBef>
              <a:spcAft>
                <a:spcPts val="0"/>
              </a:spcAft>
              <a:buNone/>
            </a:pPr>
            <a:r>
              <a:rPr lang="en-GB">
                <a:solidFill>
                  <a:schemeClr val="dk2"/>
                </a:solidFill>
              </a:rPr>
              <a:t>The </a:t>
            </a:r>
            <a:r>
              <a:rPr lang="en-GB">
                <a:solidFill>
                  <a:schemeClr val="dk2"/>
                </a:solidFill>
              </a:rPr>
              <a:t>first and second levels are aimed at mainly learner drivers to improve the ability to use car control and manage traffic and the laws.</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rPr lang="en-GB">
                <a:solidFill>
                  <a:schemeClr val="dk2"/>
                </a:solidFill>
              </a:rPr>
              <a:t>The GDE matrix helps learners beyond mastering basic skills. It also encourages reflection on personal goals ands how they impact their driving decisions. </a:t>
            </a:r>
            <a:endParaRPr>
              <a:solidFill>
                <a:schemeClr val="dk2"/>
              </a:solidFill>
            </a:endParaRPr>
          </a:p>
          <a:p>
            <a:pPr indent="0" lvl="0" marL="0" rtl="0" algn="l">
              <a:spcBef>
                <a:spcPts val="0"/>
              </a:spcBef>
              <a:spcAft>
                <a:spcPts val="0"/>
              </a:spcAft>
              <a:buNone/>
            </a:pPr>
            <a:r>
              <a:t/>
            </a:r>
            <a:endParaRPr>
              <a:solidFill>
                <a:schemeClr val="dk2"/>
              </a:solidFill>
            </a:endParaRPr>
          </a:p>
          <a:p>
            <a:pPr indent="0" lvl="0" marL="0" rtl="0" algn="l">
              <a:spcBef>
                <a:spcPts val="0"/>
              </a:spcBef>
              <a:spcAft>
                <a:spcPts val="0"/>
              </a:spcAft>
              <a:buNone/>
            </a:pPr>
            <a:r>
              <a:rPr lang="en-GB">
                <a:solidFill>
                  <a:schemeClr val="dk2"/>
                </a:solidFill>
              </a:rPr>
              <a:t>The GDE matrix provides ADI’s &amp; PDI’s with a framework to coach learners beyond the traditional skill and fault focused approaches</a:t>
            </a:r>
            <a:r>
              <a:rPr lang="en-GB" sz="1000">
                <a:solidFill>
                  <a:schemeClr val="dk2"/>
                </a:solidFill>
              </a:rPr>
              <a:t>. </a:t>
            </a:r>
            <a:endParaRPr sz="1000">
              <a:solidFill>
                <a:schemeClr val="dk2"/>
              </a:solidFill>
            </a:endParaRPr>
          </a:p>
        </p:txBody>
      </p:sp>
      <p:sp>
        <p:nvSpPr>
          <p:cNvPr id="285" name="Google Shape;285;p46"/>
          <p:cNvSpPr txBox="1"/>
          <p:nvPr/>
        </p:nvSpPr>
        <p:spPr>
          <a:xfrm>
            <a:off x="4456300" y="3264700"/>
            <a:ext cx="4464900" cy="15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chemeClr val="dk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7"/>
          <p:cNvSpPr txBox="1"/>
          <p:nvPr>
            <p:ph type="title"/>
          </p:nvPr>
        </p:nvSpPr>
        <p:spPr>
          <a:xfrm>
            <a:off x="340275" y="1527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Addressing the GDE with full licence holders</a:t>
            </a:r>
            <a:endParaRPr/>
          </a:p>
        </p:txBody>
      </p:sp>
      <p:sp>
        <p:nvSpPr>
          <p:cNvPr id="291" name="Google Shape;291;p47"/>
          <p:cNvSpPr txBox="1"/>
          <p:nvPr>
            <p:ph idx="1" type="body"/>
          </p:nvPr>
        </p:nvSpPr>
        <p:spPr>
          <a:xfrm>
            <a:off x="340275" y="638025"/>
            <a:ext cx="7689300" cy="3416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lang="en-GB" sz="1400" u="sng"/>
              <a:t>Full licence holders  </a:t>
            </a:r>
            <a:endParaRPr sz="1400" u="sng"/>
          </a:p>
          <a:p>
            <a:pPr indent="0" lvl="0" marL="0" rtl="0" algn="l">
              <a:lnSpc>
                <a:spcPct val="100000"/>
              </a:lnSpc>
              <a:spcBef>
                <a:spcPts val="0"/>
              </a:spcBef>
              <a:spcAft>
                <a:spcPts val="0"/>
              </a:spcAft>
              <a:buClr>
                <a:schemeClr val="dk1"/>
              </a:buClr>
              <a:buSzPts val="1100"/>
              <a:buFont typeface="Arial"/>
              <a:buNone/>
            </a:pPr>
            <a:r>
              <a:t/>
            </a:r>
            <a:endParaRPr sz="1400" u="sng"/>
          </a:p>
          <a:p>
            <a:pPr indent="0" lvl="0" marL="0" rtl="0" algn="l">
              <a:lnSpc>
                <a:spcPct val="100000"/>
              </a:lnSpc>
              <a:spcBef>
                <a:spcPts val="0"/>
              </a:spcBef>
              <a:spcAft>
                <a:spcPts val="0"/>
              </a:spcAft>
              <a:buClr>
                <a:schemeClr val="dk1"/>
              </a:buClr>
              <a:buSzPts val="1100"/>
              <a:buFont typeface="Arial"/>
              <a:buNone/>
            </a:pPr>
            <a:r>
              <a:rPr lang="en-GB" sz="1400"/>
              <a:t>Full licence holders can use the GDE matrix to enhance their self-awareness , improve their driving skills and become more aware of risks they face on the road. If they are taught the GDE and its levels their ability to assess their own driving abilities and feelings at the time with increase more informed decisions. </a:t>
            </a:r>
            <a:endParaRPr sz="1400"/>
          </a:p>
          <a:p>
            <a:pPr indent="0" lvl="0" marL="0" rtl="0" algn="l">
              <a:lnSpc>
                <a:spcPct val="100000"/>
              </a:lnSpc>
              <a:spcBef>
                <a:spcPts val="0"/>
              </a:spcBef>
              <a:spcAft>
                <a:spcPts val="0"/>
              </a:spcAft>
              <a:buClr>
                <a:schemeClr val="dk1"/>
              </a:buClr>
              <a:buSzPts val="1100"/>
              <a:buFont typeface="Arial"/>
              <a:buNone/>
            </a:pPr>
            <a:r>
              <a:t/>
            </a:r>
            <a:endParaRPr sz="1400"/>
          </a:p>
          <a:p>
            <a:pPr indent="0" lvl="0" marL="0" rtl="0" algn="l">
              <a:lnSpc>
                <a:spcPct val="100000"/>
              </a:lnSpc>
              <a:spcBef>
                <a:spcPts val="0"/>
              </a:spcBef>
              <a:spcAft>
                <a:spcPts val="0"/>
              </a:spcAft>
              <a:buClr>
                <a:schemeClr val="dk1"/>
              </a:buClr>
              <a:buSzPts val="1100"/>
              <a:buFont typeface="Arial"/>
              <a:buNone/>
            </a:pPr>
            <a:r>
              <a:rPr lang="en-GB" sz="1400"/>
              <a:t>They then can look at : self-reflection, near miss analysis, continuous improvement, understand risk factors , and change their behavioural attitudes</a:t>
            </a:r>
            <a:r>
              <a:rPr lang="en-GB" sz="1000"/>
              <a:t> </a:t>
            </a:r>
            <a:endParaRPr sz="1000"/>
          </a:p>
          <a:p>
            <a:pPr indent="0" lvl="0" marL="0" rtl="0" algn="l">
              <a:spcBef>
                <a:spcPts val="0"/>
              </a:spcBef>
              <a:spcAft>
                <a:spcPts val="1200"/>
              </a:spcAft>
              <a:buNone/>
            </a:pPr>
            <a:r>
              <a:t/>
            </a:r>
            <a:endParaRPr/>
          </a:p>
        </p:txBody>
      </p:sp>
      <p:pic>
        <p:nvPicPr>
          <p:cNvPr id="292" name="Google Shape;292;p47" title="Image 20-04-2025 at 10.42.jpg"/>
          <p:cNvPicPr preferRelativeResize="0"/>
          <p:nvPr/>
        </p:nvPicPr>
        <p:blipFill>
          <a:blip r:embed="rId3">
            <a:alphaModFix/>
          </a:blip>
          <a:stretch>
            <a:fillRect/>
          </a:stretch>
        </p:blipFill>
        <p:spPr>
          <a:xfrm flipH="1">
            <a:off x="2016901" y="2828925"/>
            <a:ext cx="3790974" cy="21264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8"/>
          <p:cNvSpPr txBox="1"/>
          <p:nvPr>
            <p:ph type="title"/>
          </p:nvPr>
        </p:nvSpPr>
        <p:spPr>
          <a:xfrm>
            <a:off x="311700" y="4846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1800"/>
              <a:t>The Overlap </a:t>
            </a:r>
            <a:r>
              <a:rPr lang="en-GB" sz="1800"/>
              <a:t>between</a:t>
            </a:r>
            <a:r>
              <a:rPr lang="en-GB" sz="1800"/>
              <a:t> </a:t>
            </a:r>
            <a:r>
              <a:rPr lang="en-GB" sz="1800"/>
              <a:t>learner</a:t>
            </a:r>
            <a:r>
              <a:rPr lang="en-GB" sz="1800"/>
              <a:t> drivers and full licence holders</a:t>
            </a:r>
            <a:endParaRPr sz="1800"/>
          </a:p>
        </p:txBody>
      </p:sp>
      <p:sp>
        <p:nvSpPr>
          <p:cNvPr id="298" name="Google Shape;298;p48"/>
          <p:cNvSpPr/>
          <p:nvPr/>
        </p:nvSpPr>
        <p:spPr>
          <a:xfrm>
            <a:off x="4407525" y="2457450"/>
            <a:ext cx="1607400" cy="8928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1200"/>
              </a:spcBef>
              <a:spcAft>
                <a:spcPts val="0"/>
              </a:spcAft>
              <a:buNone/>
            </a:pPr>
            <a:r>
              <a:t/>
            </a:r>
            <a:endParaRPr sz="1000">
              <a:solidFill>
                <a:schemeClr val="dk1"/>
              </a:solidFill>
            </a:endParaRPr>
          </a:p>
          <a:p>
            <a:pPr indent="0" lvl="0" marL="0" rtl="0" algn="l">
              <a:lnSpc>
                <a:spcPct val="115000"/>
              </a:lnSpc>
              <a:spcBef>
                <a:spcPts val="1200"/>
              </a:spcBef>
              <a:spcAft>
                <a:spcPts val="0"/>
              </a:spcAft>
              <a:buNone/>
            </a:pPr>
            <a:r>
              <a:t/>
            </a:r>
            <a:endParaRPr sz="1000">
              <a:solidFill>
                <a:schemeClr val="dk1"/>
              </a:solidFill>
            </a:endParaRPr>
          </a:p>
          <a:p>
            <a:pPr indent="0" lvl="0" marL="0" rtl="0" algn="ctr">
              <a:lnSpc>
                <a:spcPct val="115000"/>
              </a:lnSpc>
              <a:spcBef>
                <a:spcPts val="1200"/>
              </a:spcBef>
              <a:spcAft>
                <a:spcPts val="0"/>
              </a:spcAft>
              <a:buNone/>
            </a:pPr>
            <a:r>
              <a:rPr lang="en-GB" sz="1000">
                <a:solidFill>
                  <a:schemeClr val="dk1"/>
                </a:solidFill>
              </a:rPr>
              <a:t>Both learner and full license holders benefit from the GDE Matrix's by: </a:t>
            </a:r>
            <a:endParaRPr sz="1000">
              <a:solidFill>
                <a:schemeClr val="dk1"/>
              </a:solidFill>
            </a:endParaRPr>
          </a:p>
          <a:p>
            <a:pPr indent="0" lvl="0" marL="0" rtl="0" algn="l">
              <a:lnSpc>
                <a:spcPct val="115000"/>
              </a:lnSpc>
              <a:spcBef>
                <a:spcPts val="1200"/>
              </a:spcBef>
              <a:spcAft>
                <a:spcPts val="0"/>
              </a:spcAft>
              <a:buNone/>
            </a:pPr>
            <a:r>
              <a:t/>
            </a:r>
            <a:endParaRPr sz="1100">
              <a:solidFill>
                <a:schemeClr val="dk1"/>
              </a:solidFill>
            </a:endParaRPr>
          </a:p>
          <a:p>
            <a:pPr indent="0" lvl="0" marL="0" rtl="0" algn="l">
              <a:spcBef>
                <a:spcPts val="1200"/>
              </a:spcBef>
              <a:spcAft>
                <a:spcPts val="0"/>
              </a:spcAft>
              <a:buNone/>
            </a:pPr>
            <a:r>
              <a:t/>
            </a:r>
            <a:endParaRPr sz="1000"/>
          </a:p>
        </p:txBody>
      </p:sp>
      <p:sp>
        <p:nvSpPr>
          <p:cNvPr id="299" name="Google Shape;299;p48"/>
          <p:cNvSpPr/>
          <p:nvPr/>
        </p:nvSpPr>
        <p:spPr>
          <a:xfrm>
            <a:off x="6252398" y="2639550"/>
            <a:ext cx="1018200" cy="5286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000"/>
              <a:t>Shared Goals </a:t>
            </a:r>
            <a:endParaRPr sz="1000"/>
          </a:p>
        </p:txBody>
      </p:sp>
      <p:sp>
        <p:nvSpPr>
          <p:cNvPr id="300" name="Google Shape;300;p48"/>
          <p:cNvSpPr/>
          <p:nvPr/>
        </p:nvSpPr>
        <p:spPr>
          <a:xfrm>
            <a:off x="171625" y="2669600"/>
            <a:ext cx="1157400" cy="5286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a:t>GDE MATRIX</a:t>
            </a:r>
            <a:endParaRPr/>
          </a:p>
        </p:txBody>
      </p:sp>
      <p:sp>
        <p:nvSpPr>
          <p:cNvPr id="301" name="Google Shape;301;p48"/>
          <p:cNvSpPr/>
          <p:nvPr/>
        </p:nvSpPr>
        <p:spPr>
          <a:xfrm>
            <a:off x="7465300" y="2639550"/>
            <a:ext cx="1457400" cy="5286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000"/>
              <a:t> </a:t>
            </a:r>
            <a:endParaRPr sz="1000"/>
          </a:p>
          <a:p>
            <a:pPr indent="0" lvl="0" marL="0" rtl="0" algn="l">
              <a:spcBef>
                <a:spcPts val="0"/>
              </a:spcBef>
              <a:spcAft>
                <a:spcPts val="0"/>
              </a:spcAft>
              <a:buNone/>
            </a:pPr>
            <a:r>
              <a:t/>
            </a:r>
            <a:endParaRPr b="1" sz="1000">
              <a:solidFill>
                <a:schemeClr val="dk1"/>
              </a:solidFill>
            </a:endParaRPr>
          </a:p>
          <a:p>
            <a:pPr indent="0" lvl="0" marL="0" rtl="0" algn="l">
              <a:spcBef>
                <a:spcPts val="0"/>
              </a:spcBef>
              <a:spcAft>
                <a:spcPts val="0"/>
              </a:spcAft>
              <a:buNone/>
            </a:pPr>
            <a:r>
              <a:t/>
            </a:r>
            <a:endParaRPr b="1" sz="1000">
              <a:solidFill>
                <a:schemeClr val="dk1"/>
              </a:solidFill>
            </a:endParaRPr>
          </a:p>
          <a:p>
            <a:pPr indent="0" lvl="0" marL="0" rtl="0" algn="l">
              <a:spcBef>
                <a:spcPts val="0"/>
              </a:spcBef>
              <a:spcAft>
                <a:spcPts val="0"/>
              </a:spcAft>
              <a:buNone/>
            </a:pPr>
            <a:r>
              <a:t/>
            </a:r>
            <a:endParaRPr b="1" sz="1000">
              <a:solidFill>
                <a:schemeClr val="dk1"/>
              </a:solidFill>
            </a:endParaRPr>
          </a:p>
          <a:p>
            <a:pPr indent="0" lvl="0" marL="0" rtl="0" algn="l">
              <a:spcBef>
                <a:spcPts val="0"/>
              </a:spcBef>
              <a:spcAft>
                <a:spcPts val="0"/>
              </a:spcAft>
              <a:buNone/>
            </a:pPr>
            <a:r>
              <a:rPr b="1" lang="en-GB" sz="1000">
                <a:solidFill>
                  <a:srgbClr val="FF0000"/>
                </a:solidFill>
              </a:rPr>
              <a:t> Risk Awareness</a:t>
            </a:r>
            <a:endParaRPr b="1" sz="1000">
              <a:solidFill>
                <a:srgbClr val="FF0000"/>
              </a:solidFill>
            </a:endParaRPr>
          </a:p>
          <a:p>
            <a:pPr indent="0" lvl="0" marL="0" rtl="0" algn="l">
              <a:lnSpc>
                <a:spcPct val="115000"/>
              </a:lnSpc>
              <a:spcBef>
                <a:spcPts val="1200"/>
              </a:spcBef>
              <a:spcAft>
                <a:spcPts val="0"/>
              </a:spcAft>
              <a:buNone/>
            </a:pPr>
            <a:r>
              <a:t/>
            </a:r>
            <a:endParaRPr sz="1100">
              <a:solidFill>
                <a:schemeClr val="dk1"/>
              </a:solidFill>
            </a:endParaRPr>
          </a:p>
          <a:p>
            <a:pPr indent="0" lvl="0" marL="0" rtl="0" algn="l">
              <a:spcBef>
                <a:spcPts val="1200"/>
              </a:spcBef>
              <a:spcAft>
                <a:spcPts val="0"/>
              </a:spcAft>
              <a:buNone/>
            </a:pPr>
            <a:r>
              <a:t/>
            </a:r>
            <a:endParaRPr sz="1000"/>
          </a:p>
        </p:txBody>
      </p:sp>
      <p:sp>
        <p:nvSpPr>
          <p:cNvPr id="302" name="Google Shape;302;p48"/>
          <p:cNvSpPr/>
          <p:nvPr/>
        </p:nvSpPr>
        <p:spPr>
          <a:xfrm>
            <a:off x="7086550" y="1412300"/>
            <a:ext cx="1457400" cy="5286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000"/>
              <a:t> </a:t>
            </a:r>
            <a:endParaRPr b="1" sz="1000">
              <a:solidFill>
                <a:schemeClr val="dk1"/>
              </a:solidFill>
            </a:endParaRPr>
          </a:p>
          <a:p>
            <a:pPr indent="0" lvl="0" marL="0" rtl="0" algn="l">
              <a:spcBef>
                <a:spcPts val="0"/>
              </a:spcBef>
              <a:spcAft>
                <a:spcPts val="0"/>
              </a:spcAft>
              <a:buNone/>
            </a:pPr>
            <a:r>
              <a:t/>
            </a:r>
            <a:endParaRPr b="1" sz="1000">
              <a:solidFill>
                <a:schemeClr val="dk1"/>
              </a:solidFill>
            </a:endParaRPr>
          </a:p>
          <a:p>
            <a:pPr indent="0" lvl="0" marL="0" rtl="0" algn="l">
              <a:spcBef>
                <a:spcPts val="0"/>
              </a:spcBef>
              <a:spcAft>
                <a:spcPts val="0"/>
              </a:spcAft>
              <a:buNone/>
            </a:pPr>
            <a:r>
              <a:t/>
            </a:r>
            <a:endParaRPr b="1" sz="1000">
              <a:solidFill>
                <a:schemeClr val="dk1"/>
              </a:solidFill>
            </a:endParaRPr>
          </a:p>
          <a:p>
            <a:pPr indent="0" lvl="0" marL="0" rtl="0" algn="ctr">
              <a:lnSpc>
                <a:spcPct val="115000"/>
              </a:lnSpc>
              <a:spcBef>
                <a:spcPts val="1200"/>
              </a:spcBef>
              <a:spcAft>
                <a:spcPts val="0"/>
              </a:spcAft>
              <a:buNone/>
            </a:pPr>
            <a:r>
              <a:t/>
            </a:r>
            <a:endParaRPr b="1" sz="1000">
              <a:solidFill>
                <a:schemeClr val="dk1"/>
              </a:solidFill>
            </a:endParaRPr>
          </a:p>
          <a:p>
            <a:pPr indent="0" lvl="0" marL="0" rtl="0" algn="ctr">
              <a:lnSpc>
                <a:spcPct val="115000"/>
              </a:lnSpc>
              <a:spcBef>
                <a:spcPts val="1200"/>
              </a:spcBef>
              <a:spcAft>
                <a:spcPts val="0"/>
              </a:spcAft>
              <a:buNone/>
            </a:pPr>
            <a:r>
              <a:rPr b="1" lang="en-GB" sz="1000">
                <a:solidFill>
                  <a:srgbClr val="FF00FF"/>
                </a:solidFill>
              </a:rPr>
              <a:t>S</a:t>
            </a:r>
            <a:r>
              <a:rPr b="1" lang="en-GB" sz="1000">
                <a:solidFill>
                  <a:srgbClr val="FF00FF"/>
                </a:solidFill>
              </a:rPr>
              <a:t>elf-Assessment</a:t>
            </a:r>
            <a:r>
              <a:rPr b="1" lang="en-GB" sz="1000">
                <a:solidFill>
                  <a:schemeClr val="dk1"/>
                </a:solidFill>
              </a:rPr>
              <a:t> </a:t>
            </a:r>
            <a:endParaRPr sz="1100">
              <a:solidFill>
                <a:schemeClr val="dk1"/>
              </a:solidFill>
            </a:endParaRPr>
          </a:p>
          <a:p>
            <a:pPr indent="0" lvl="0" marL="0" rtl="0" algn="l">
              <a:spcBef>
                <a:spcPts val="1200"/>
              </a:spcBef>
              <a:spcAft>
                <a:spcPts val="0"/>
              </a:spcAft>
              <a:buNone/>
            </a:pPr>
            <a:r>
              <a:t/>
            </a:r>
            <a:endParaRPr b="1" sz="1000">
              <a:solidFill>
                <a:schemeClr val="dk1"/>
              </a:solidFill>
            </a:endParaRPr>
          </a:p>
          <a:p>
            <a:pPr indent="0" lvl="0" marL="0" rtl="0" algn="l">
              <a:lnSpc>
                <a:spcPct val="115000"/>
              </a:lnSpc>
              <a:spcBef>
                <a:spcPts val="1200"/>
              </a:spcBef>
              <a:spcAft>
                <a:spcPts val="0"/>
              </a:spcAft>
              <a:buNone/>
            </a:pPr>
            <a:r>
              <a:t/>
            </a:r>
            <a:endParaRPr sz="1100">
              <a:solidFill>
                <a:schemeClr val="dk1"/>
              </a:solidFill>
            </a:endParaRPr>
          </a:p>
          <a:p>
            <a:pPr indent="0" lvl="0" marL="0" rtl="0" algn="l">
              <a:spcBef>
                <a:spcPts val="1200"/>
              </a:spcBef>
              <a:spcAft>
                <a:spcPts val="0"/>
              </a:spcAft>
              <a:buNone/>
            </a:pPr>
            <a:r>
              <a:t/>
            </a:r>
            <a:endParaRPr sz="1000"/>
          </a:p>
        </p:txBody>
      </p:sp>
      <p:sp>
        <p:nvSpPr>
          <p:cNvPr id="303" name="Google Shape;303;p48"/>
          <p:cNvSpPr/>
          <p:nvPr/>
        </p:nvSpPr>
        <p:spPr>
          <a:xfrm>
            <a:off x="7270600" y="3654000"/>
            <a:ext cx="1457400" cy="5286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GB" sz="1000"/>
              <a:t> </a:t>
            </a:r>
            <a:endParaRPr b="1" sz="1000">
              <a:solidFill>
                <a:schemeClr val="dk1"/>
              </a:solidFill>
            </a:endParaRPr>
          </a:p>
          <a:p>
            <a:pPr indent="0" lvl="0" marL="0" rtl="0" algn="l">
              <a:spcBef>
                <a:spcPts val="0"/>
              </a:spcBef>
              <a:spcAft>
                <a:spcPts val="0"/>
              </a:spcAft>
              <a:buNone/>
            </a:pPr>
            <a:r>
              <a:t/>
            </a:r>
            <a:endParaRPr b="1" sz="1000">
              <a:solidFill>
                <a:schemeClr val="dk1"/>
              </a:solidFill>
            </a:endParaRPr>
          </a:p>
          <a:p>
            <a:pPr indent="0" lvl="0" marL="0" rtl="0" algn="l">
              <a:spcBef>
                <a:spcPts val="0"/>
              </a:spcBef>
              <a:spcAft>
                <a:spcPts val="0"/>
              </a:spcAft>
              <a:buNone/>
            </a:pPr>
            <a:r>
              <a:t/>
            </a:r>
            <a:endParaRPr b="1" sz="1000">
              <a:solidFill>
                <a:schemeClr val="dk1"/>
              </a:solidFill>
            </a:endParaRPr>
          </a:p>
          <a:p>
            <a:pPr indent="0" lvl="0" marL="0" rtl="0" algn="ctr">
              <a:lnSpc>
                <a:spcPct val="115000"/>
              </a:lnSpc>
              <a:spcBef>
                <a:spcPts val="1200"/>
              </a:spcBef>
              <a:spcAft>
                <a:spcPts val="0"/>
              </a:spcAft>
              <a:buNone/>
            </a:pPr>
            <a:r>
              <a:t/>
            </a:r>
            <a:endParaRPr b="1" sz="1000">
              <a:solidFill>
                <a:schemeClr val="dk1"/>
              </a:solidFill>
            </a:endParaRPr>
          </a:p>
          <a:p>
            <a:pPr indent="0" lvl="0" marL="0" rtl="0" algn="l">
              <a:lnSpc>
                <a:spcPct val="115000"/>
              </a:lnSpc>
              <a:spcBef>
                <a:spcPts val="1200"/>
              </a:spcBef>
              <a:spcAft>
                <a:spcPts val="0"/>
              </a:spcAft>
              <a:buNone/>
            </a:pPr>
            <a:r>
              <a:t/>
            </a:r>
            <a:endParaRPr b="1" sz="1000">
              <a:solidFill>
                <a:schemeClr val="dk1"/>
              </a:solidFill>
            </a:endParaRPr>
          </a:p>
          <a:p>
            <a:pPr indent="0" lvl="0" marL="0" rtl="0" algn="l">
              <a:lnSpc>
                <a:spcPct val="115000"/>
              </a:lnSpc>
              <a:spcBef>
                <a:spcPts val="1200"/>
              </a:spcBef>
              <a:spcAft>
                <a:spcPts val="0"/>
              </a:spcAft>
              <a:buNone/>
            </a:pPr>
            <a:r>
              <a:t/>
            </a:r>
            <a:endParaRPr b="1" sz="1000">
              <a:solidFill>
                <a:schemeClr val="dk1"/>
              </a:solidFill>
            </a:endParaRPr>
          </a:p>
          <a:p>
            <a:pPr indent="0" lvl="0" marL="0" rtl="0" algn="l">
              <a:lnSpc>
                <a:spcPct val="115000"/>
              </a:lnSpc>
              <a:spcBef>
                <a:spcPts val="1200"/>
              </a:spcBef>
              <a:spcAft>
                <a:spcPts val="0"/>
              </a:spcAft>
              <a:buNone/>
            </a:pPr>
            <a:r>
              <a:rPr b="1" lang="en-GB" sz="1000">
                <a:solidFill>
                  <a:schemeClr val="dk1"/>
                </a:solidFill>
              </a:rPr>
              <a:t> </a:t>
            </a:r>
            <a:r>
              <a:rPr b="1" lang="en-GB" sz="1000">
                <a:solidFill>
                  <a:srgbClr val="0000FF"/>
                </a:solidFill>
              </a:rPr>
              <a:t>Knowledge &amp; skills</a:t>
            </a:r>
            <a:endParaRPr b="1" sz="1000">
              <a:solidFill>
                <a:srgbClr val="0000FF"/>
              </a:solidFill>
            </a:endParaRPr>
          </a:p>
          <a:p>
            <a:pPr indent="0" lvl="0" marL="0" rtl="0" algn="l">
              <a:lnSpc>
                <a:spcPct val="115000"/>
              </a:lnSpc>
              <a:spcBef>
                <a:spcPts val="1200"/>
              </a:spcBef>
              <a:spcAft>
                <a:spcPts val="0"/>
              </a:spcAft>
              <a:buNone/>
            </a:pPr>
            <a:r>
              <a:t/>
            </a:r>
            <a:endParaRPr sz="1100">
              <a:solidFill>
                <a:schemeClr val="dk1"/>
              </a:solidFill>
            </a:endParaRPr>
          </a:p>
          <a:p>
            <a:pPr indent="0" lvl="0" marL="0" rtl="0" algn="ctr">
              <a:lnSpc>
                <a:spcPct val="115000"/>
              </a:lnSpc>
              <a:spcBef>
                <a:spcPts val="1200"/>
              </a:spcBef>
              <a:spcAft>
                <a:spcPts val="0"/>
              </a:spcAft>
              <a:buNone/>
            </a:pPr>
            <a:r>
              <a:rPr b="1" lang="en-GB" sz="1000">
                <a:solidFill>
                  <a:schemeClr val="dk1"/>
                </a:solidFill>
              </a:rPr>
              <a:t> </a:t>
            </a:r>
            <a:endParaRPr sz="1100">
              <a:solidFill>
                <a:schemeClr val="dk1"/>
              </a:solidFill>
            </a:endParaRPr>
          </a:p>
          <a:p>
            <a:pPr indent="0" lvl="0" marL="0" rtl="0" algn="l">
              <a:spcBef>
                <a:spcPts val="1200"/>
              </a:spcBef>
              <a:spcAft>
                <a:spcPts val="0"/>
              </a:spcAft>
              <a:buNone/>
            </a:pPr>
            <a:r>
              <a:t/>
            </a:r>
            <a:endParaRPr b="1" sz="1000">
              <a:solidFill>
                <a:schemeClr val="dk1"/>
              </a:solidFill>
            </a:endParaRPr>
          </a:p>
          <a:p>
            <a:pPr indent="0" lvl="0" marL="0" rtl="0" algn="l">
              <a:lnSpc>
                <a:spcPct val="115000"/>
              </a:lnSpc>
              <a:spcBef>
                <a:spcPts val="1200"/>
              </a:spcBef>
              <a:spcAft>
                <a:spcPts val="0"/>
              </a:spcAft>
              <a:buNone/>
            </a:pPr>
            <a:r>
              <a:t/>
            </a:r>
            <a:endParaRPr sz="1100">
              <a:solidFill>
                <a:schemeClr val="dk1"/>
              </a:solidFill>
            </a:endParaRPr>
          </a:p>
          <a:p>
            <a:pPr indent="0" lvl="0" marL="0" rtl="0" algn="l">
              <a:spcBef>
                <a:spcPts val="1200"/>
              </a:spcBef>
              <a:spcAft>
                <a:spcPts val="0"/>
              </a:spcAft>
              <a:buNone/>
            </a:pPr>
            <a:r>
              <a:t/>
            </a:r>
            <a:endParaRPr sz="1000"/>
          </a:p>
        </p:txBody>
      </p:sp>
      <p:sp>
        <p:nvSpPr>
          <p:cNvPr id="304" name="Google Shape;304;p48"/>
          <p:cNvSpPr/>
          <p:nvPr/>
        </p:nvSpPr>
        <p:spPr>
          <a:xfrm>
            <a:off x="1557375" y="1128725"/>
            <a:ext cx="2564700" cy="17574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GB" sz="700">
                <a:solidFill>
                  <a:schemeClr val="dk1"/>
                </a:solidFill>
              </a:rPr>
              <a:t>	•		•	</a:t>
            </a:r>
            <a:endParaRPr sz="700">
              <a:solidFill>
                <a:schemeClr val="dk1"/>
              </a:solidFill>
            </a:endParaRPr>
          </a:p>
          <a:p>
            <a:pPr indent="0" lvl="0" marL="0" rtl="0" algn="l">
              <a:lnSpc>
                <a:spcPct val="115000"/>
              </a:lnSpc>
              <a:spcBef>
                <a:spcPts val="0"/>
              </a:spcBef>
              <a:spcAft>
                <a:spcPts val="0"/>
              </a:spcAft>
              <a:buNone/>
            </a:pPr>
            <a:r>
              <a:t/>
            </a:r>
            <a:endParaRPr b="1" sz="1000">
              <a:solidFill>
                <a:schemeClr val="dk1"/>
              </a:solidFill>
            </a:endParaRPr>
          </a:p>
          <a:p>
            <a:pPr indent="0" lvl="0" marL="0" rtl="0" algn="l">
              <a:lnSpc>
                <a:spcPct val="115000"/>
              </a:lnSpc>
              <a:spcBef>
                <a:spcPts val="0"/>
              </a:spcBef>
              <a:spcAft>
                <a:spcPts val="0"/>
              </a:spcAft>
              <a:buNone/>
            </a:pPr>
            <a:r>
              <a:t/>
            </a:r>
            <a:endParaRPr b="1" sz="1000">
              <a:solidFill>
                <a:schemeClr val="dk1"/>
              </a:solidFill>
            </a:endParaRPr>
          </a:p>
          <a:p>
            <a:pPr indent="0" lvl="0" marL="0" rtl="0" algn="l">
              <a:lnSpc>
                <a:spcPct val="115000"/>
              </a:lnSpc>
              <a:spcBef>
                <a:spcPts val="0"/>
              </a:spcBef>
              <a:spcAft>
                <a:spcPts val="0"/>
              </a:spcAft>
              <a:buNone/>
            </a:pPr>
            <a:r>
              <a:t/>
            </a:r>
            <a:endParaRPr b="1" sz="1000">
              <a:solidFill>
                <a:schemeClr val="dk1"/>
              </a:solidFill>
            </a:endParaRPr>
          </a:p>
          <a:p>
            <a:pPr indent="0" lvl="0" marL="0" rtl="0" algn="l">
              <a:lnSpc>
                <a:spcPct val="115000"/>
              </a:lnSpc>
              <a:spcBef>
                <a:spcPts val="0"/>
              </a:spcBef>
              <a:spcAft>
                <a:spcPts val="0"/>
              </a:spcAft>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sz="1000">
                <a:solidFill>
                  <a:schemeClr val="dk1"/>
                </a:solidFill>
              </a:rPr>
              <a:t>Importance for Learners:</a:t>
            </a:r>
            <a:br>
              <a:rPr b="1" lang="en-GB" sz="1000">
                <a:solidFill>
                  <a:schemeClr val="dk1"/>
                </a:solidFill>
              </a:rPr>
            </a:br>
            <a:r>
              <a:rPr lang="en-GB" sz="1000">
                <a:solidFill>
                  <a:schemeClr val="dk1"/>
                </a:solidFill>
              </a:rPr>
              <a:t> For learner drivers, the GDE Matrix provides a framework for understanding the complexities of driving beyond just mastering basic skills. It helps them develop a broader understanding of safe driving practices and responsible decision-making.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ctr">
              <a:lnSpc>
                <a:spcPct val="115000"/>
              </a:lnSpc>
              <a:spcBef>
                <a:spcPts val="1200"/>
              </a:spcBef>
              <a:spcAft>
                <a:spcPts val="0"/>
              </a:spcAft>
              <a:buNone/>
            </a:pPr>
            <a:r>
              <a:t/>
            </a:r>
            <a:endParaRPr sz="1100">
              <a:solidFill>
                <a:schemeClr val="dk1"/>
              </a:solidFill>
            </a:endParaRPr>
          </a:p>
          <a:p>
            <a:pPr indent="0" lvl="0" marL="0" rtl="0" algn="ctr">
              <a:spcBef>
                <a:spcPts val="1200"/>
              </a:spcBef>
              <a:spcAft>
                <a:spcPts val="0"/>
              </a:spcAft>
              <a:buNone/>
            </a:pPr>
            <a:r>
              <a:t/>
            </a:r>
            <a:endParaRPr/>
          </a:p>
        </p:txBody>
      </p:sp>
      <p:sp>
        <p:nvSpPr>
          <p:cNvPr id="305" name="Google Shape;305;p48"/>
          <p:cNvSpPr/>
          <p:nvPr/>
        </p:nvSpPr>
        <p:spPr>
          <a:xfrm>
            <a:off x="1593075" y="2957550"/>
            <a:ext cx="2493300" cy="19215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GB" sz="700">
                <a:solidFill>
                  <a:schemeClr val="dk1"/>
                </a:solidFill>
              </a:rPr>
              <a:t>	•		•	</a:t>
            </a:r>
            <a:endParaRPr sz="700">
              <a:solidFill>
                <a:schemeClr val="dk1"/>
              </a:solidFill>
            </a:endParaRPr>
          </a:p>
          <a:p>
            <a:pPr indent="0" lvl="0" marL="0" rtl="0" algn="l">
              <a:lnSpc>
                <a:spcPct val="115000"/>
              </a:lnSpc>
              <a:spcBef>
                <a:spcPts val="0"/>
              </a:spcBef>
              <a:spcAft>
                <a:spcPts val="0"/>
              </a:spcAft>
              <a:buNone/>
            </a:pPr>
            <a:r>
              <a:t/>
            </a:r>
            <a:endParaRPr b="1" sz="1000">
              <a:solidFill>
                <a:schemeClr val="dk1"/>
              </a:solidFill>
            </a:endParaRPr>
          </a:p>
          <a:p>
            <a:pPr indent="0" lvl="0" marL="0" rtl="0" algn="l">
              <a:lnSpc>
                <a:spcPct val="115000"/>
              </a:lnSpc>
              <a:spcBef>
                <a:spcPts val="0"/>
              </a:spcBef>
              <a:spcAft>
                <a:spcPts val="0"/>
              </a:spcAft>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sz="1000">
                <a:solidFill>
                  <a:schemeClr val="dk1"/>
                </a:solidFill>
              </a:rPr>
              <a:t>Importance for Full License Holders:</a:t>
            </a:r>
            <a:br>
              <a:rPr b="1" lang="en-GB" sz="1000">
                <a:solidFill>
                  <a:schemeClr val="dk1"/>
                </a:solidFill>
              </a:rPr>
            </a:br>
            <a:r>
              <a:rPr lang="en-GB" sz="1000">
                <a:solidFill>
                  <a:schemeClr val="dk1"/>
                </a:solidFill>
              </a:rPr>
              <a:t> For full license holders, the GDE Matrix can serve as a tool for ongoing self-improvement and safety enhancement. It encourages them to reflect on their own driving habits, identify areas for improvement, and make informed decisions to reduce risk.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100">
              <a:solidFill>
                <a:schemeClr val="dk1"/>
              </a:solidFill>
            </a:endParaRPr>
          </a:p>
          <a:p>
            <a:pPr indent="0" lvl="0" marL="0" rtl="0" algn="ctr">
              <a:spcBef>
                <a:spcPts val="0"/>
              </a:spcBef>
              <a:spcAft>
                <a:spcPts val="0"/>
              </a:spcAft>
              <a:buNone/>
            </a:pPr>
            <a:r>
              <a:t/>
            </a:r>
            <a:endParaRPr/>
          </a:p>
        </p:txBody>
      </p:sp>
      <p:cxnSp>
        <p:nvCxnSpPr>
          <p:cNvPr id="306" name="Google Shape;306;p48"/>
          <p:cNvCxnSpPr/>
          <p:nvPr/>
        </p:nvCxnSpPr>
        <p:spPr>
          <a:xfrm flipH="1" rot="10800000">
            <a:off x="1328750" y="2493125"/>
            <a:ext cx="235800" cy="235800"/>
          </a:xfrm>
          <a:prstGeom prst="straightConnector1">
            <a:avLst/>
          </a:prstGeom>
          <a:noFill/>
          <a:ln cap="flat" cmpd="sng" w="9525">
            <a:solidFill>
              <a:schemeClr val="dk2"/>
            </a:solidFill>
            <a:prstDash val="solid"/>
            <a:round/>
            <a:headEnd len="med" w="med" type="none"/>
            <a:tailEnd len="med" w="med" type="none"/>
          </a:ln>
        </p:spPr>
      </p:cxnSp>
      <p:cxnSp>
        <p:nvCxnSpPr>
          <p:cNvPr id="307" name="Google Shape;307;p48"/>
          <p:cNvCxnSpPr/>
          <p:nvPr/>
        </p:nvCxnSpPr>
        <p:spPr>
          <a:xfrm>
            <a:off x="1328750" y="3150400"/>
            <a:ext cx="257400" cy="192900"/>
          </a:xfrm>
          <a:prstGeom prst="straightConnector1">
            <a:avLst/>
          </a:prstGeom>
          <a:noFill/>
          <a:ln cap="flat" cmpd="sng" w="9525">
            <a:solidFill>
              <a:schemeClr val="dk2"/>
            </a:solidFill>
            <a:prstDash val="solid"/>
            <a:round/>
            <a:headEnd len="med" w="med" type="none"/>
            <a:tailEnd len="med" w="med" type="none"/>
          </a:ln>
        </p:spPr>
      </p:cxnSp>
      <p:cxnSp>
        <p:nvCxnSpPr>
          <p:cNvPr id="308" name="Google Shape;308;p48"/>
          <p:cNvCxnSpPr>
            <a:endCxn id="298" idx="1"/>
          </p:cNvCxnSpPr>
          <p:nvPr/>
        </p:nvCxnSpPr>
        <p:spPr>
          <a:xfrm>
            <a:off x="4136325" y="2621850"/>
            <a:ext cx="271200" cy="282000"/>
          </a:xfrm>
          <a:prstGeom prst="straightConnector1">
            <a:avLst/>
          </a:prstGeom>
          <a:noFill/>
          <a:ln cap="flat" cmpd="sng" w="9525">
            <a:solidFill>
              <a:schemeClr val="dk2"/>
            </a:solidFill>
            <a:prstDash val="solid"/>
            <a:round/>
            <a:headEnd len="med" w="med" type="none"/>
            <a:tailEnd len="med" w="med" type="none"/>
          </a:ln>
        </p:spPr>
      </p:cxnSp>
      <p:cxnSp>
        <p:nvCxnSpPr>
          <p:cNvPr id="309" name="Google Shape;309;p48"/>
          <p:cNvCxnSpPr>
            <a:endCxn id="298" idx="1"/>
          </p:cNvCxnSpPr>
          <p:nvPr/>
        </p:nvCxnSpPr>
        <p:spPr>
          <a:xfrm flipH="1" rot="10800000">
            <a:off x="4086225" y="2903850"/>
            <a:ext cx="321300" cy="360900"/>
          </a:xfrm>
          <a:prstGeom prst="straightConnector1">
            <a:avLst/>
          </a:prstGeom>
          <a:noFill/>
          <a:ln cap="flat" cmpd="sng" w="9525">
            <a:solidFill>
              <a:schemeClr val="dk2"/>
            </a:solidFill>
            <a:prstDash val="solid"/>
            <a:round/>
            <a:headEnd len="med" w="med" type="none"/>
            <a:tailEnd len="med" w="med" type="none"/>
          </a:ln>
        </p:spPr>
      </p:cxnSp>
      <p:cxnSp>
        <p:nvCxnSpPr>
          <p:cNvPr id="310" name="Google Shape;310;p48"/>
          <p:cNvCxnSpPr>
            <a:stCxn id="298" idx="3"/>
            <a:endCxn id="299" idx="1"/>
          </p:cNvCxnSpPr>
          <p:nvPr/>
        </p:nvCxnSpPr>
        <p:spPr>
          <a:xfrm>
            <a:off x="6014925" y="2903850"/>
            <a:ext cx="237600" cy="0"/>
          </a:xfrm>
          <a:prstGeom prst="straightConnector1">
            <a:avLst/>
          </a:prstGeom>
          <a:noFill/>
          <a:ln cap="flat" cmpd="sng" w="9525">
            <a:solidFill>
              <a:schemeClr val="dk2"/>
            </a:solidFill>
            <a:prstDash val="solid"/>
            <a:round/>
            <a:headEnd len="med" w="med" type="none"/>
            <a:tailEnd len="med" w="med" type="none"/>
          </a:ln>
        </p:spPr>
      </p:cxnSp>
      <p:cxnSp>
        <p:nvCxnSpPr>
          <p:cNvPr id="311" name="Google Shape;311;p48"/>
          <p:cNvCxnSpPr/>
          <p:nvPr/>
        </p:nvCxnSpPr>
        <p:spPr>
          <a:xfrm flipH="1" rot="10800000">
            <a:off x="7270600" y="1940900"/>
            <a:ext cx="528600" cy="745200"/>
          </a:xfrm>
          <a:prstGeom prst="straightConnector1">
            <a:avLst/>
          </a:prstGeom>
          <a:noFill/>
          <a:ln cap="flat" cmpd="sng" w="9525">
            <a:solidFill>
              <a:schemeClr val="dk2"/>
            </a:solidFill>
            <a:prstDash val="solid"/>
            <a:round/>
            <a:headEnd len="med" w="med" type="none"/>
            <a:tailEnd len="med" w="med" type="none"/>
          </a:ln>
        </p:spPr>
      </p:cxnSp>
      <p:cxnSp>
        <p:nvCxnSpPr>
          <p:cNvPr id="312" name="Google Shape;312;p48"/>
          <p:cNvCxnSpPr>
            <a:stCxn id="299" idx="3"/>
            <a:endCxn id="301" idx="1"/>
          </p:cNvCxnSpPr>
          <p:nvPr/>
        </p:nvCxnSpPr>
        <p:spPr>
          <a:xfrm>
            <a:off x="7270598" y="2903850"/>
            <a:ext cx="194700" cy="0"/>
          </a:xfrm>
          <a:prstGeom prst="straightConnector1">
            <a:avLst/>
          </a:prstGeom>
          <a:noFill/>
          <a:ln cap="flat" cmpd="sng" w="9525">
            <a:solidFill>
              <a:schemeClr val="dk2"/>
            </a:solidFill>
            <a:prstDash val="solid"/>
            <a:round/>
            <a:headEnd len="med" w="med" type="none"/>
            <a:tailEnd len="med" w="med" type="none"/>
          </a:ln>
        </p:spPr>
      </p:cxnSp>
      <p:cxnSp>
        <p:nvCxnSpPr>
          <p:cNvPr id="313" name="Google Shape;313;p48"/>
          <p:cNvCxnSpPr/>
          <p:nvPr/>
        </p:nvCxnSpPr>
        <p:spPr>
          <a:xfrm>
            <a:off x="7229475" y="3150400"/>
            <a:ext cx="400200" cy="5145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4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Assignment 1.2</a:t>
            </a:r>
            <a:endParaRPr/>
          </a:p>
        </p:txBody>
      </p:sp>
      <p:sp>
        <p:nvSpPr>
          <p:cNvPr id="319" name="Google Shape;319;p4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Group discussion.</a:t>
            </a:r>
            <a:endParaRPr/>
          </a:p>
          <a:p>
            <a:pPr indent="0" lvl="0" marL="0" rtl="0" algn="l">
              <a:lnSpc>
                <a:spcPct val="100000"/>
              </a:lnSpc>
              <a:spcBef>
                <a:spcPts val="1200"/>
              </a:spcBef>
              <a:spcAft>
                <a:spcPts val="0"/>
              </a:spcAft>
              <a:buNone/>
            </a:pPr>
            <a:r>
              <a:rPr lang="en-GB" sz="1400">
                <a:solidFill>
                  <a:srgbClr val="333333"/>
                </a:solidFill>
              </a:rPr>
              <a:t>H</a:t>
            </a:r>
            <a:r>
              <a:rPr lang="en-GB" sz="1400">
                <a:solidFill>
                  <a:srgbClr val="333333"/>
                </a:solidFill>
              </a:rPr>
              <a:t>ow does the GDE link to the learner driver's and full licence holder's driving skills, decision-making, understanding, knowledge, self-assessment and risk-increasing factors when driving.</a:t>
            </a:r>
            <a:endParaRPr sz="1400">
              <a:solidFill>
                <a:srgbClr val="333333"/>
              </a:solidFill>
            </a:endParaRPr>
          </a:p>
          <a:p>
            <a:pPr indent="0" lvl="0" marL="0" rtl="0" algn="l">
              <a:lnSpc>
                <a:spcPct val="100000"/>
              </a:lnSpc>
              <a:spcBef>
                <a:spcPts val="1200"/>
              </a:spcBef>
              <a:spcAft>
                <a:spcPts val="0"/>
              </a:spcAft>
              <a:buNone/>
            </a:pPr>
            <a:r>
              <a:t/>
            </a:r>
            <a:endParaRPr sz="1400">
              <a:solidFill>
                <a:srgbClr val="333333"/>
              </a:solidFill>
            </a:endParaRPr>
          </a:p>
          <a:p>
            <a:pPr indent="0" lvl="0" marL="0" rtl="0" algn="l">
              <a:lnSpc>
                <a:spcPct val="100000"/>
              </a:lnSpc>
              <a:spcBef>
                <a:spcPts val="1200"/>
              </a:spcBef>
              <a:spcAft>
                <a:spcPts val="0"/>
              </a:spcAft>
              <a:buNone/>
            </a:pPr>
            <a:r>
              <a:rPr lang="en-GB" sz="1400">
                <a:solidFill>
                  <a:srgbClr val="333333"/>
                </a:solidFill>
              </a:rPr>
              <a:t>Let’s start with learner drivers.  How does the GDE link to learner drivers?  </a:t>
            </a:r>
            <a:endParaRPr sz="1400">
              <a:solidFill>
                <a:srgbClr val="333333"/>
              </a:solidFill>
            </a:endParaRPr>
          </a:p>
          <a:p>
            <a:pPr indent="0" lvl="0" marL="0" rtl="0" algn="l">
              <a:lnSpc>
                <a:spcPct val="100000"/>
              </a:lnSpc>
              <a:spcBef>
                <a:spcPts val="1200"/>
              </a:spcBef>
              <a:spcAft>
                <a:spcPts val="0"/>
              </a:spcAft>
              <a:buNone/>
            </a:pPr>
            <a:r>
              <a:t/>
            </a:r>
            <a:endParaRPr sz="14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lang="en-GB" sz="1400">
                <a:solidFill>
                  <a:srgbClr val="333333"/>
                </a:solidFill>
              </a:rPr>
              <a:t>Full licence holders.  How does the GDE link to full licence holders? </a:t>
            </a:r>
            <a:endParaRPr sz="1400">
              <a:solidFill>
                <a:srgbClr val="333333"/>
              </a:solidFill>
            </a:endParaRPr>
          </a:p>
          <a:p>
            <a:pPr indent="0" lvl="0" marL="0" rtl="0" algn="l">
              <a:spcBef>
                <a:spcPts val="1200"/>
              </a:spcBef>
              <a:spcAft>
                <a:spcPts val="120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23" name="Shape 323"/>
        <p:cNvGrpSpPr/>
        <p:nvPr/>
      </p:nvGrpSpPr>
      <p:grpSpPr>
        <a:xfrm>
          <a:off x="0" y="0"/>
          <a:ext cx="0" cy="0"/>
          <a:chOff x="0" y="0"/>
          <a:chExt cx="0" cy="0"/>
        </a:xfrm>
      </p:grpSpPr>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51"/>
          <p:cNvSpPr txBox="1"/>
          <p:nvPr>
            <p:ph type="title"/>
          </p:nvPr>
        </p:nvSpPr>
        <p:spPr>
          <a:xfrm>
            <a:off x="674300" y="4776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Effect of using the GDE Framework. (HERMES)</a:t>
            </a:r>
            <a:endParaRPr/>
          </a:p>
        </p:txBody>
      </p:sp>
      <p:sp>
        <p:nvSpPr>
          <p:cNvPr id="329" name="Google Shape;329;p51"/>
          <p:cNvSpPr txBox="1"/>
          <p:nvPr>
            <p:ph idx="1" type="body"/>
          </p:nvPr>
        </p:nvSpPr>
        <p:spPr>
          <a:xfrm>
            <a:off x="674300" y="1152475"/>
            <a:ext cx="7704000" cy="5049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lang="en-GB" sz="7200"/>
              <a:t>What does the framework produce by using the GDE Framework?  </a:t>
            </a:r>
            <a:endParaRPr sz="7200"/>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330" name="Google Shape;330;p51"/>
          <p:cNvSpPr txBox="1"/>
          <p:nvPr/>
        </p:nvSpPr>
        <p:spPr>
          <a:xfrm>
            <a:off x="674300" y="1657375"/>
            <a:ext cx="7522500" cy="317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Developing forward-thinking, rational drivers is essential for promoting road safety and responsible driving behavior. By encouraging individuals to carefully consider how they control their vehicles and navigate various traffic situations, they can actively reduce risks to themselves and others.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Through self-awareness and continuous evaluation of their driving habits, motorists can make informed decisions that contribute to safer roads. Taking responsibility for one's actions behind the wheel ensures a more mindful and cautious approach to driving, ultimately creating a culture of accountability and accident prevention.</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 </a:t>
            </a:r>
            <a:endParaRPr sz="1800">
              <a:solidFill>
                <a:schemeClr val="dk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5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sz="1800"/>
              <a:t>Example of a GDE </a:t>
            </a:r>
            <a:r>
              <a:rPr lang="en-GB" sz="1800"/>
              <a:t>framework</a:t>
            </a:r>
            <a:endParaRPr sz="1800"/>
          </a:p>
        </p:txBody>
      </p:sp>
      <p:pic>
        <p:nvPicPr>
          <p:cNvPr id="336" name="Google Shape;336;p52" title="Image 21-04-2025 at 08.49.jpg"/>
          <p:cNvPicPr preferRelativeResize="0"/>
          <p:nvPr/>
        </p:nvPicPr>
        <p:blipFill>
          <a:blip r:embed="rId3">
            <a:alphaModFix/>
          </a:blip>
          <a:stretch>
            <a:fillRect/>
          </a:stretch>
        </p:blipFill>
        <p:spPr>
          <a:xfrm>
            <a:off x="311700" y="863825"/>
            <a:ext cx="8075075" cy="404154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53"/>
          <p:cNvSpPr txBox="1"/>
          <p:nvPr>
            <p:ph type="title"/>
          </p:nvPr>
        </p:nvSpPr>
        <p:spPr>
          <a:xfrm>
            <a:off x="193750" y="21158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t>Cause and Effect</a:t>
            </a:r>
            <a:endParaRPr sz="3320"/>
          </a:p>
        </p:txBody>
      </p:sp>
      <p:sp>
        <p:nvSpPr>
          <p:cNvPr id="342" name="Google Shape;342;p53"/>
          <p:cNvSpPr txBox="1"/>
          <p:nvPr>
            <p:ph idx="1" type="body"/>
          </p:nvPr>
        </p:nvSpPr>
        <p:spPr>
          <a:xfrm>
            <a:off x="311700" y="167460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solidFill>
                <a:schemeClr val="dk1"/>
              </a:solidFill>
            </a:endParaRPr>
          </a:p>
          <a:p>
            <a:pPr indent="0" lvl="0" marL="0" rtl="0" algn="l">
              <a:spcBef>
                <a:spcPts val="1200"/>
              </a:spcBef>
              <a:spcAft>
                <a:spcPts val="1200"/>
              </a:spcAft>
              <a:buNone/>
            </a:pPr>
            <a:r>
              <a:t/>
            </a:r>
            <a:endParaRPr>
              <a:solidFill>
                <a:schemeClr val="dk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5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Cause and Effect</a:t>
            </a:r>
            <a:endParaRPr/>
          </a:p>
        </p:txBody>
      </p:sp>
      <p:sp>
        <p:nvSpPr>
          <p:cNvPr id="348" name="Google Shape;348;p54"/>
          <p:cNvSpPr txBox="1"/>
          <p:nvPr>
            <p:ph idx="1" type="body"/>
          </p:nvPr>
        </p:nvSpPr>
        <p:spPr>
          <a:xfrm>
            <a:off x="311700" y="167460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solidFill>
                  <a:schemeClr val="dk1"/>
                </a:solidFill>
              </a:rPr>
              <a:t>In </a:t>
            </a:r>
            <a:r>
              <a:rPr b="1" lang="en-GB">
                <a:solidFill>
                  <a:schemeClr val="dk1"/>
                </a:solidFill>
              </a:rPr>
              <a:t>driver training</a:t>
            </a:r>
            <a:r>
              <a:rPr lang="en-GB">
                <a:solidFill>
                  <a:schemeClr val="dk1"/>
                </a:solidFill>
              </a:rPr>
              <a:t>, </a:t>
            </a:r>
            <a:r>
              <a:rPr b="1" lang="en-GB">
                <a:solidFill>
                  <a:schemeClr val="dk1"/>
                </a:solidFill>
              </a:rPr>
              <a:t>cause and effect</a:t>
            </a:r>
            <a:r>
              <a:rPr lang="en-GB">
                <a:solidFill>
                  <a:schemeClr val="dk1"/>
                </a:solidFill>
              </a:rPr>
              <a:t> refers to the relationship between a driver's </a:t>
            </a:r>
            <a:r>
              <a:rPr b="1" lang="en-GB">
                <a:solidFill>
                  <a:schemeClr val="dk1"/>
                </a:solidFill>
              </a:rPr>
              <a:t>actions</a:t>
            </a:r>
            <a:r>
              <a:rPr lang="en-GB">
                <a:solidFill>
                  <a:schemeClr val="dk1"/>
                </a:solidFill>
              </a:rPr>
              <a:t> and the </a:t>
            </a:r>
            <a:r>
              <a:rPr b="1" lang="en-GB">
                <a:solidFill>
                  <a:schemeClr val="dk1"/>
                </a:solidFill>
              </a:rPr>
              <a:t>consequences</a:t>
            </a:r>
            <a:r>
              <a:rPr lang="en-GB">
                <a:solidFill>
                  <a:schemeClr val="dk1"/>
                </a:solidFill>
              </a:rPr>
              <a:t> that follow. It helps learners understand how their decisions behind the wheel impact </a:t>
            </a:r>
            <a:r>
              <a:rPr b="1" lang="en-GB">
                <a:solidFill>
                  <a:schemeClr val="dk1"/>
                </a:solidFill>
              </a:rPr>
              <a:t>safety, efficiency, and risk management</a:t>
            </a:r>
            <a:r>
              <a:rPr lang="en-GB">
                <a:solidFill>
                  <a:schemeClr val="dk1"/>
                </a:solidFill>
              </a:rPr>
              <a:t>.</a:t>
            </a:r>
            <a:endParaRPr>
              <a:solidFill>
                <a:schemeClr val="dk1"/>
              </a:solidFill>
            </a:endParaRPr>
          </a:p>
          <a:p>
            <a:pPr indent="0" lvl="0" marL="0" rtl="0" algn="l">
              <a:spcBef>
                <a:spcPts val="1200"/>
              </a:spcBef>
              <a:spcAft>
                <a:spcPts val="1200"/>
              </a:spcAft>
              <a:buNone/>
            </a:pPr>
            <a:r>
              <a:t/>
            </a: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8"/>
          <p:cNvSpPr txBox="1"/>
          <p:nvPr>
            <p:ph type="title"/>
          </p:nvPr>
        </p:nvSpPr>
        <p:spPr>
          <a:xfrm>
            <a:off x="233475" y="4510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House Rules</a:t>
            </a:r>
            <a:endParaRPr/>
          </a:p>
        </p:txBody>
      </p:sp>
      <p:sp>
        <p:nvSpPr>
          <p:cNvPr id="146" name="Google Shape;146;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Mute Microphones</a:t>
            </a:r>
            <a:endParaRPr/>
          </a:p>
          <a:p>
            <a:pPr indent="0" lvl="0" marL="0" rtl="0" algn="l">
              <a:spcBef>
                <a:spcPts val="1200"/>
              </a:spcBef>
              <a:spcAft>
                <a:spcPts val="0"/>
              </a:spcAft>
              <a:buNone/>
            </a:pPr>
            <a:r>
              <a:rPr lang="en-GB"/>
              <a:t>Take Notes</a:t>
            </a:r>
            <a:endParaRPr/>
          </a:p>
          <a:p>
            <a:pPr indent="0" lvl="0" marL="0" rtl="0" algn="l">
              <a:spcBef>
                <a:spcPts val="1200"/>
              </a:spcBef>
              <a:spcAft>
                <a:spcPts val="0"/>
              </a:spcAft>
              <a:buNone/>
            </a:pPr>
            <a:r>
              <a:rPr lang="en-GB"/>
              <a:t>Interact as much as you need</a:t>
            </a:r>
            <a:endParaRPr/>
          </a:p>
          <a:p>
            <a:pPr indent="0" lvl="0" marL="0" rtl="0" algn="l">
              <a:spcBef>
                <a:spcPts val="1200"/>
              </a:spcBef>
              <a:spcAft>
                <a:spcPts val="0"/>
              </a:spcAft>
              <a:buNone/>
            </a:pPr>
            <a:r>
              <a:rPr lang="en-GB"/>
              <a:t>Use chat</a:t>
            </a:r>
            <a:endParaRPr/>
          </a:p>
          <a:p>
            <a:pPr indent="0" lvl="0" marL="0" rtl="0" algn="l">
              <a:spcBef>
                <a:spcPts val="1200"/>
              </a:spcBef>
              <a:spcAft>
                <a:spcPts val="0"/>
              </a:spcAft>
              <a:buNone/>
            </a:pPr>
            <a:r>
              <a:rPr lang="en-GB"/>
              <a:t>Hand up to speak and unmute</a:t>
            </a:r>
            <a:endParaRPr/>
          </a:p>
          <a:p>
            <a:pPr indent="0" lvl="0" marL="0" rtl="0" algn="l">
              <a:spcBef>
                <a:spcPts val="1200"/>
              </a:spcBef>
              <a:spcAft>
                <a:spcPts val="1200"/>
              </a:spcAft>
              <a:buNone/>
            </a:pPr>
            <a:r>
              <a:rPr lang="en-GB"/>
              <a:t>Session is not being recorded</a:t>
            </a:r>
            <a:endParaRPr/>
          </a:p>
        </p:txBody>
      </p:sp>
      <p:pic>
        <p:nvPicPr>
          <p:cNvPr id="147" name="Google Shape;147;p28" title="Add a heading (3).png"/>
          <p:cNvPicPr preferRelativeResize="0"/>
          <p:nvPr/>
        </p:nvPicPr>
        <p:blipFill rotWithShape="1">
          <a:blip r:embed="rId3">
            <a:alphaModFix/>
          </a:blip>
          <a:srcRect b="0" l="9265" r="6737" t="12595"/>
          <a:stretch/>
        </p:blipFill>
        <p:spPr>
          <a:xfrm>
            <a:off x="3940250" y="451050"/>
            <a:ext cx="4939726" cy="43087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55"/>
          <p:cNvSpPr txBox="1"/>
          <p:nvPr/>
        </p:nvSpPr>
        <p:spPr>
          <a:xfrm>
            <a:off x="1578150" y="616950"/>
            <a:ext cx="5987700" cy="390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a:t>        </a:t>
            </a:r>
            <a:r>
              <a:rPr lang="en-GB" sz="1900"/>
              <a:t>           </a:t>
            </a:r>
            <a:endParaRPr sz="1900"/>
          </a:p>
          <a:p>
            <a:pPr indent="0" lvl="0" marL="0" rtl="0" algn="l">
              <a:spcBef>
                <a:spcPts val="0"/>
              </a:spcBef>
              <a:spcAft>
                <a:spcPts val="0"/>
              </a:spcAft>
              <a:buNone/>
            </a:pPr>
            <a:r>
              <a:rPr lang="en-GB" sz="1900"/>
              <a:t>       Cause →      Driver Action     </a:t>
            </a:r>
            <a:endParaRPr sz="1900"/>
          </a:p>
          <a:p>
            <a:pPr indent="0" lvl="0" marL="0" rtl="0" algn="l">
              <a:spcBef>
                <a:spcPts val="0"/>
              </a:spcBef>
              <a:spcAft>
                <a:spcPts val="0"/>
              </a:spcAft>
              <a:buNone/>
            </a:pPr>
            <a:r>
              <a:rPr lang="en-GB" sz="1900"/>
              <a:t>                             Speeding</a:t>
            </a:r>
            <a:endParaRPr sz="1900"/>
          </a:p>
          <a:p>
            <a:pPr indent="0" lvl="0" marL="0" rtl="0" algn="l">
              <a:spcBef>
                <a:spcPts val="0"/>
              </a:spcBef>
              <a:spcAft>
                <a:spcPts val="0"/>
              </a:spcAft>
              <a:buNone/>
            </a:pPr>
            <a:r>
              <a:rPr lang="en-GB" sz="1900"/>
              <a:t>                    </a:t>
            </a:r>
            <a:endParaRPr sz="1900"/>
          </a:p>
          <a:p>
            <a:pPr indent="0" lvl="0" marL="0" rtl="0" algn="l">
              <a:spcBef>
                <a:spcPts val="0"/>
              </a:spcBef>
              <a:spcAft>
                <a:spcPts val="0"/>
              </a:spcAft>
              <a:buNone/>
            </a:pPr>
            <a:r>
              <a:rPr lang="en-GB" sz="1900"/>
              <a:t>                                    ↓</a:t>
            </a:r>
            <a:endParaRPr sz="1900"/>
          </a:p>
          <a:p>
            <a:pPr indent="0" lvl="0" marL="0" rtl="0" algn="l">
              <a:spcBef>
                <a:spcPts val="0"/>
              </a:spcBef>
              <a:spcAft>
                <a:spcPts val="0"/>
              </a:spcAft>
              <a:buNone/>
            </a:pPr>
            <a:r>
              <a:rPr lang="en-GB" sz="1900"/>
              <a:t>                    </a:t>
            </a:r>
            <a:endParaRPr sz="1900"/>
          </a:p>
          <a:p>
            <a:pPr indent="0" lvl="0" marL="0" rtl="0" algn="l">
              <a:spcBef>
                <a:spcPts val="0"/>
              </a:spcBef>
              <a:spcAft>
                <a:spcPts val="0"/>
              </a:spcAft>
              <a:buNone/>
            </a:pPr>
            <a:r>
              <a:rPr lang="en-GB" sz="1900"/>
              <a:t>        Effect →      Consequences       </a:t>
            </a:r>
            <a:endParaRPr sz="1900"/>
          </a:p>
          <a:p>
            <a:pPr indent="0" lvl="0" marL="0" rtl="0" algn="l">
              <a:spcBef>
                <a:spcPts val="0"/>
              </a:spcBef>
              <a:spcAft>
                <a:spcPts val="0"/>
              </a:spcAft>
              <a:buNone/>
            </a:pPr>
            <a:r>
              <a:rPr lang="en-GB" sz="1900"/>
              <a:t>                             Increased Collision Risk</a:t>
            </a:r>
            <a:endParaRPr sz="1900"/>
          </a:p>
          <a:p>
            <a:pPr indent="0" lvl="0" marL="0" rtl="0" algn="l">
              <a:spcBef>
                <a:spcPts val="0"/>
              </a:spcBef>
              <a:spcAft>
                <a:spcPts val="0"/>
              </a:spcAft>
              <a:buNone/>
            </a:pPr>
            <a:r>
              <a:rPr lang="en-GB" sz="1900"/>
              <a:t>                    </a:t>
            </a:r>
            <a:endParaRPr sz="1900"/>
          </a:p>
          <a:p>
            <a:pPr indent="0" lvl="0" marL="0" rtl="0" algn="l">
              <a:spcBef>
                <a:spcPts val="0"/>
              </a:spcBef>
              <a:spcAft>
                <a:spcPts val="0"/>
              </a:spcAft>
              <a:buNone/>
            </a:pPr>
            <a:r>
              <a:rPr lang="en-GB" sz="1900"/>
              <a:t>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rPr lang="en-GB" sz="1900"/>
              <a:t>   Learning →      Reflection &amp; Safer Driving    </a:t>
            </a:r>
            <a:r>
              <a:rPr lang="en-GB"/>
              <a:t>  </a:t>
            </a:r>
            <a:endParaRPr/>
          </a:p>
          <a:p>
            <a:pPr indent="0" lvl="0" marL="0" rtl="0" algn="l">
              <a:spcBef>
                <a:spcPts val="0"/>
              </a:spcBef>
              <a:spcAft>
                <a:spcPts val="0"/>
              </a:spcAft>
              <a:buNone/>
            </a:pPr>
            <a:r>
              <a:rPr lang="en-GB"/>
              <a:t>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5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Cause &amp; Effect Scenario 1</a:t>
            </a:r>
            <a:endParaRPr/>
          </a:p>
        </p:txBody>
      </p:sp>
      <p:sp>
        <p:nvSpPr>
          <p:cNvPr id="359" name="Google Shape;359;p56"/>
          <p:cNvSpPr txBox="1"/>
          <p:nvPr>
            <p:ph idx="1" type="body"/>
          </p:nvPr>
        </p:nvSpPr>
        <p:spPr>
          <a:xfrm>
            <a:off x="311700" y="115962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GB" sz="1600"/>
              <a:t>Turning right cutting corner relating to driving.</a:t>
            </a:r>
            <a:endParaRPr sz="1600"/>
          </a:p>
          <a:p>
            <a:pPr indent="0" lvl="0" marL="0" rtl="0" algn="l">
              <a:spcBef>
                <a:spcPts val="1200"/>
              </a:spcBef>
              <a:spcAft>
                <a:spcPts val="0"/>
              </a:spcAft>
              <a:buNone/>
            </a:pPr>
            <a:r>
              <a:rPr lang="en-GB" sz="1600"/>
              <a:t>Test focussed - going too fast and turned too early ending up on the wrong side of the road</a:t>
            </a:r>
            <a:endParaRPr sz="1600"/>
          </a:p>
          <a:p>
            <a:pPr indent="0" lvl="0" marL="0" rtl="0" algn="l">
              <a:spcBef>
                <a:spcPts val="1200"/>
              </a:spcBef>
              <a:spcAft>
                <a:spcPts val="0"/>
              </a:spcAft>
              <a:buNone/>
            </a:pPr>
            <a:r>
              <a:rPr lang="en-GB" sz="1600"/>
              <a:t>The root cause might have been that the driver went out the night before, got up late, and is now rushing to work so they are not late.  They didn’t want to wait for the oncoming car so had to to turn early, and presumed it was safe as no one is normally coming out of the side road. No one challenged his thought process in driving lessons!</a:t>
            </a:r>
            <a:endParaRPr sz="1600"/>
          </a:p>
          <a:p>
            <a:pPr indent="0" lvl="0" marL="0" rtl="0" algn="l">
              <a:spcBef>
                <a:spcPts val="1200"/>
              </a:spcBef>
              <a:spcAft>
                <a:spcPts val="0"/>
              </a:spcAft>
              <a:buNone/>
            </a:pPr>
            <a:r>
              <a:rPr lang="en-GB" sz="1600"/>
              <a:t>Effect not challenged to driver behaviour in traditional instruction but if used GDE in driver training, they would have been </a:t>
            </a:r>
            <a:r>
              <a:rPr lang="en-GB" sz="1600"/>
              <a:t>challenged</a:t>
            </a:r>
            <a:r>
              <a:rPr lang="en-GB" sz="1600"/>
              <a:t> to reflect, assess risks of going out the night before, getting up late, driving faster than normal, and not waiting for oncoming vehicles. </a:t>
            </a:r>
            <a:endParaRPr sz="1600"/>
          </a:p>
          <a:p>
            <a:pPr indent="0" lvl="0" marL="0" rtl="0" algn="l">
              <a:spcBef>
                <a:spcPts val="1200"/>
              </a:spcBef>
              <a:spcAft>
                <a:spcPts val="1200"/>
              </a:spcAft>
              <a:buNone/>
            </a:pPr>
            <a:r>
              <a:rPr lang="en-GB" sz="1600"/>
              <a:t>What level of the GDE does this scenario relate to?</a:t>
            </a:r>
            <a:endParaRPr sz="16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57"/>
          <p:cNvSpPr txBox="1"/>
          <p:nvPr>
            <p:ph type="title"/>
          </p:nvPr>
        </p:nvSpPr>
        <p:spPr>
          <a:xfrm>
            <a:off x="311700" y="2157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GB" sz="2220"/>
              <a:t>Cause and Effect Scenario 2</a:t>
            </a:r>
            <a:endParaRPr sz="2220"/>
          </a:p>
        </p:txBody>
      </p:sp>
      <p:sp>
        <p:nvSpPr>
          <p:cNvPr id="365" name="Google Shape;365;p57"/>
          <p:cNvSpPr txBox="1"/>
          <p:nvPr>
            <p:ph idx="1" type="body"/>
          </p:nvPr>
        </p:nvSpPr>
        <p:spPr>
          <a:xfrm>
            <a:off x="311700" y="978400"/>
            <a:ext cx="8520600" cy="34164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Clr>
                <a:schemeClr val="dk1"/>
              </a:buClr>
              <a:buSzPts val="1100"/>
              <a:buFont typeface="Arial"/>
              <a:buNone/>
            </a:pPr>
            <a:r>
              <a:rPr lang="en-GB" sz="1600">
                <a:solidFill>
                  <a:schemeClr val="dk1"/>
                </a:solidFill>
              </a:rPr>
              <a:t>In driver training, cause and effect refers to the relationship between a driver's actions and the consequences that follow. It helps learners understand how their decisions behind the wheel impact safety, efficiency, and risk management.</a:t>
            </a:r>
            <a:endParaRPr sz="1600">
              <a:solidFill>
                <a:schemeClr val="dk1"/>
              </a:solidFill>
            </a:endParaRPr>
          </a:p>
          <a:p>
            <a:pPr indent="0" lvl="0" marL="0" rtl="0" algn="l">
              <a:spcBef>
                <a:spcPts val="1400"/>
              </a:spcBef>
              <a:spcAft>
                <a:spcPts val="0"/>
              </a:spcAft>
              <a:buClr>
                <a:schemeClr val="dk1"/>
              </a:buClr>
              <a:buSzPts val="1100"/>
              <a:buFont typeface="Arial"/>
              <a:buNone/>
            </a:pPr>
            <a:r>
              <a:rPr lang="en-GB" sz="1600">
                <a:solidFill>
                  <a:schemeClr val="dk1"/>
                </a:solidFill>
              </a:rPr>
              <a:t>Examples of Cause and Effect in Driving</a:t>
            </a:r>
            <a:endParaRPr sz="1600">
              <a:solidFill>
                <a:schemeClr val="dk1"/>
              </a:solidFill>
            </a:endParaRPr>
          </a:p>
          <a:p>
            <a:pPr indent="0" lvl="0" marL="0" rtl="0" algn="l">
              <a:spcBef>
                <a:spcPts val="1200"/>
              </a:spcBef>
              <a:spcAft>
                <a:spcPts val="0"/>
              </a:spcAft>
              <a:buNone/>
            </a:pPr>
            <a:r>
              <a:rPr b="1" lang="en-GB" sz="1600">
                <a:solidFill>
                  <a:schemeClr val="dk1"/>
                </a:solidFill>
              </a:rPr>
              <a:t>Cause</a:t>
            </a:r>
            <a:r>
              <a:rPr lang="en-GB" sz="1600">
                <a:solidFill>
                  <a:schemeClr val="dk1"/>
                </a:solidFill>
              </a:rPr>
              <a:t>: A driver speeds through a red light.</a:t>
            </a:r>
            <a:endParaRPr sz="1600">
              <a:solidFill>
                <a:schemeClr val="dk1"/>
              </a:solidFill>
            </a:endParaRPr>
          </a:p>
          <a:p>
            <a:pPr indent="0" lvl="0" marL="0" rtl="0" algn="l">
              <a:spcBef>
                <a:spcPts val="1200"/>
              </a:spcBef>
              <a:spcAft>
                <a:spcPts val="0"/>
              </a:spcAft>
              <a:buNone/>
            </a:pPr>
            <a:r>
              <a:rPr b="1" lang="en-GB" sz="1600">
                <a:solidFill>
                  <a:schemeClr val="dk1"/>
                </a:solidFill>
              </a:rPr>
              <a:t>Effect</a:t>
            </a:r>
            <a:r>
              <a:rPr lang="en-GB" sz="1600">
                <a:solidFill>
                  <a:schemeClr val="dk1"/>
                </a:solidFill>
              </a:rPr>
              <a:t>: Increased risk of collision, legal penalties, and potential injury.</a:t>
            </a:r>
            <a:endParaRPr sz="1600">
              <a:solidFill>
                <a:schemeClr val="dk1"/>
              </a:solidFill>
            </a:endParaRPr>
          </a:p>
          <a:p>
            <a:pPr indent="0" lvl="0" marL="0" rtl="0" algn="l">
              <a:spcBef>
                <a:spcPts val="1200"/>
              </a:spcBef>
              <a:spcAft>
                <a:spcPts val="0"/>
              </a:spcAft>
              <a:buNone/>
            </a:pPr>
            <a:r>
              <a:rPr lang="en-GB" sz="1600"/>
              <a:t>How would you discuss this scenario with a PDI/ADIs, with them to able to explain cause and effect to their learner drivers?</a:t>
            </a:r>
            <a:endParaRPr sz="1600"/>
          </a:p>
          <a:p>
            <a:pPr indent="0" lvl="0" marL="0" rtl="0" algn="l">
              <a:spcBef>
                <a:spcPts val="1200"/>
              </a:spcBef>
              <a:spcAft>
                <a:spcPts val="1200"/>
              </a:spcAft>
              <a:buNone/>
            </a:pPr>
            <a:r>
              <a:rPr lang="en-GB" sz="1600"/>
              <a:t>What level of the GDE matrix does this scenario relate to?</a:t>
            </a:r>
            <a:endParaRPr sz="16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58"/>
          <p:cNvSpPr txBox="1"/>
          <p:nvPr>
            <p:ph idx="1" type="body"/>
          </p:nvPr>
        </p:nvSpPr>
        <p:spPr>
          <a:xfrm>
            <a:off x="405875" y="1413275"/>
            <a:ext cx="8520600" cy="3416400"/>
          </a:xfrm>
          <a:prstGeom prst="rect">
            <a:avLst/>
          </a:prstGeom>
        </p:spPr>
        <p:txBody>
          <a:bodyPr anchorCtr="0" anchor="t" bIns="91425" lIns="91425" spcFirstLastPara="1" rIns="91425" wrap="square" tIns="91425">
            <a:normAutofit/>
          </a:bodyPr>
          <a:lstStyle/>
          <a:p>
            <a:pPr indent="0" lvl="0" marL="0" rtl="0" algn="l">
              <a:spcBef>
                <a:spcPts val="1200"/>
              </a:spcBef>
              <a:spcAft>
                <a:spcPts val="0"/>
              </a:spcAft>
              <a:buNone/>
            </a:pPr>
            <a:r>
              <a:rPr b="1" lang="en-GB">
                <a:solidFill>
                  <a:schemeClr val="dk1"/>
                </a:solidFill>
              </a:rPr>
              <a:t>Cause:</a:t>
            </a:r>
            <a:r>
              <a:rPr lang="en-GB">
                <a:solidFill>
                  <a:schemeClr val="dk1"/>
                </a:solidFill>
              </a:rPr>
              <a:t> A driver fails to check mirrors before changing lanes.</a:t>
            </a:r>
            <a:endParaRPr>
              <a:solidFill>
                <a:schemeClr val="dk1"/>
              </a:solidFill>
            </a:endParaRPr>
          </a:p>
          <a:p>
            <a:pPr indent="0" lvl="0" marL="0" rtl="0" algn="l">
              <a:spcBef>
                <a:spcPts val="1200"/>
              </a:spcBef>
              <a:spcAft>
                <a:spcPts val="0"/>
              </a:spcAft>
              <a:buNone/>
            </a:pPr>
            <a:r>
              <a:rPr b="1" lang="en-GB">
                <a:solidFill>
                  <a:schemeClr val="dk1"/>
                </a:solidFill>
              </a:rPr>
              <a:t>Effect:</a:t>
            </a:r>
            <a:r>
              <a:rPr lang="en-GB">
                <a:solidFill>
                  <a:schemeClr val="dk1"/>
                </a:solidFill>
              </a:rPr>
              <a:t> Higher chance of a </a:t>
            </a:r>
            <a:r>
              <a:rPr b="1" lang="en-GB">
                <a:solidFill>
                  <a:schemeClr val="dk1"/>
                </a:solidFill>
              </a:rPr>
              <a:t>blind spot accident</a:t>
            </a:r>
            <a:r>
              <a:rPr lang="en-GB">
                <a:solidFill>
                  <a:schemeClr val="dk1"/>
                </a:solidFill>
              </a:rPr>
              <a:t>.</a:t>
            </a:r>
            <a:endParaRPr>
              <a:solidFill>
                <a:schemeClr val="dk1"/>
              </a:solidFill>
            </a:endParaRPr>
          </a:p>
          <a:p>
            <a:pPr indent="0" lvl="0" marL="0" rtl="0" algn="l">
              <a:spcBef>
                <a:spcPts val="1200"/>
              </a:spcBef>
              <a:spcAft>
                <a:spcPts val="0"/>
              </a:spcAft>
              <a:buNone/>
            </a:pPr>
            <a:r>
              <a:t/>
            </a:r>
            <a:endParaRPr/>
          </a:p>
          <a:p>
            <a:pPr indent="0" lvl="0" marL="0" rtl="0" algn="l">
              <a:spcBef>
                <a:spcPts val="1200"/>
              </a:spcBef>
              <a:spcAft>
                <a:spcPts val="0"/>
              </a:spcAft>
              <a:buNone/>
            </a:pPr>
            <a:r>
              <a:rPr lang="en-GB"/>
              <a:t>How would you discuss this scenario with a PDI/ADIs, with them to able to explain cause and effect to their learner drivers?</a:t>
            </a:r>
            <a:endParaRPr/>
          </a:p>
          <a:p>
            <a:pPr indent="0" lvl="0" marL="0" rtl="0" algn="l">
              <a:spcBef>
                <a:spcPts val="1200"/>
              </a:spcBef>
              <a:spcAft>
                <a:spcPts val="0"/>
              </a:spcAft>
              <a:buNone/>
            </a:pPr>
            <a:r>
              <a:t/>
            </a:r>
            <a:endParaRPr/>
          </a:p>
          <a:p>
            <a:pPr indent="0" lvl="0" marL="0" rtl="0" algn="l">
              <a:spcBef>
                <a:spcPts val="1200"/>
              </a:spcBef>
              <a:spcAft>
                <a:spcPts val="1200"/>
              </a:spcAft>
              <a:buClr>
                <a:schemeClr val="dk1"/>
              </a:buClr>
              <a:buSzPts val="1100"/>
              <a:buFont typeface="Arial"/>
              <a:buNone/>
            </a:pPr>
            <a:r>
              <a:rPr lang="en-GB"/>
              <a:t>What level of the GDE matrix does this scenario relate to?</a:t>
            </a:r>
            <a:endParaRPr/>
          </a:p>
        </p:txBody>
      </p:sp>
      <p:sp>
        <p:nvSpPr>
          <p:cNvPr id="371" name="Google Shape;371;p58"/>
          <p:cNvSpPr txBox="1"/>
          <p:nvPr/>
        </p:nvSpPr>
        <p:spPr>
          <a:xfrm>
            <a:off x="405875" y="441300"/>
            <a:ext cx="4874700" cy="51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990"/>
              <a:buFont typeface="Arial"/>
              <a:buNone/>
            </a:pPr>
            <a:r>
              <a:rPr lang="en-GB" sz="2220">
                <a:solidFill>
                  <a:schemeClr val="dk1"/>
                </a:solidFill>
              </a:rPr>
              <a:t>Cause and Effect Scenario 3</a:t>
            </a:r>
            <a:endParaRPr sz="1800">
              <a:solidFill>
                <a:schemeClr val="dk2"/>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59"/>
          <p:cNvSpPr txBox="1"/>
          <p:nvPr>
            <p:ph idx="1" type="body"/>
          </p:nvPr>
        </p:nvSpPr>
        <p:spPr>
          <a:xfrm>
            <a:off x="405875" y="1413275"/>
            <a:ext cx="8520600" cy="3416400"/>
          </a:xfrm>
          <a:prstGeom prst="rect">
            <a:avLst/>
          </a:prstGeom>
        </p:spPr>
        <p:txBody>
          <a:bodyPr anchorCtr="0" anchor="t" bIns="91425" lIns="91425" spcFirstLastPara="1" rIns="91425" wrap="square" tIns="91425">
            <a:normAutofit/>
          </a:bodyPr>
          <a:lstStyle/>
          <a:p>
            <a:pPr indent="0" lvl="0" marL="0" rtl="0" algn="l">
              <a:spcBef>
                <a:spcPts val="1200"/>
              </a:spcBef>
              <a:spcAft>
                <a:spcPts val="0"/>
              </a:spcAft>
              <a:buNone/>
            </a:pPr>
            <a:r>
              <a:rPr b="1" lang="en-GB">
                <a:solidFill>
                  <a:schemeClr val="dk1"/>
                </a:solidFill>
              </a:rPr>
              <a:t>Cause:</a:t>
            </a:r>
            <a:r>
              <a:rPr lang="en-GB">
                <a:solidFill>
                  <a:schemeClr val="dk1"/>
                </a:solidFill>
              </a:rPr>
              <a:t> </a:t>
            </a:r>
            <a:r>
              <a:rPr lang="en-GB">
                <a:solidFill>
                  <a:schemeClr val="dk1"/>
                </a:solidFill>
              </a:rPr>
              <a:t>A driver stalls vehicle at a busy junction.</a:t>
            </a:r>
            <a:endParaRPr sz="1200">
              <a:solidFill>
                <a:schemeClr val="dk1"/>
              </a:solidFill>
            </a:endParaRPr>
          </a:p>
          <a:p>
            <a:pPr indent="0" lvl="0" marL="0" rtl="0" algn="l">
              <a:spcBef>
                <a:spcPts val="1200"/>
              </a:spcBef>
              <a:spcAft>
                <a:spcPts val="0"/>
              </a:spcAft>
              <a:buNone/>
            </a:pPr>
            <a:r>
              <a:rPr b="1" lang="en-GB">
                <a:solidFill>
                  <a:schemeClr val="dk1"/>
                </a:solidFill>
              </a:rPr>
              <a:t>Effect:</a:t>
            </a:r>
            <a:r>
              <a:rPr lang="en-GB">
                <a:solidFill>
                  <a:schemeClr val="dk1"/>
                </a:solidFill>
              </a:rPr>
              <a:t> </a:t>
            </a:r>
            <a:r>
              <a:rPr lang="en-GB">
                <a:solidFill>
                  <a:schemeClr val="dk1"/>
                </a:solidFill>
              </a:rPr>
              <a:t>Risk of rear-end collisions and holding vehicles up behind.</a:t>
            </a:r>
            <a:endParaRPr>
              <a:solidFill>
                <a:schemeClr val="dk1"/>
              </a:solidFill>
            </a:endParaRPr>
          </a:p>
          <a:p>
            <a:pPr indent="0" lvl="0" marL="0" rtl="0" algn="l">
              <a:spcBef>
                <a:spcPts val="1200"/>
              </a:spcBef>
              <a:spcAft>
                <a:spcPts val="0"/>
              </a:spcAft>
              <a:buNone/>
            </a:pPr>
            <a:r>
              <a:t/>
            </a:r>
            <a:endParaRPr/>
          </a:p>
          <a:p>
            <a:pPr indent="0" lvl="0" marL="0" rtl="0" algn="l">
              <a:spcBef>
                <a:spcPts val="1200"/>
              </a:spcBef>
              <a:spcAft>
                <a:spcPts val="0"/>
              </a:spcAft>
              <a:buNone/>
            </a:pPr>
            <a:r>
              <a:rPr lang="en-GB"/>
              <a:t>How would you discuss this scenario with a PDI/ADIs, with them to able to explain cause and effect to their learner drivers?</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GB"/>
              <a:t>What level of the GDE matrix does this scenario relate to?</a:t>
            </a:r>
            <a:endParaRPr/>
          </a:p>
        </p:txBody>
      </p:sp>
      <p:sp>
        <p:nvSpPr>
          <p:cNvPr id="377" name="Google Shape;377;p59"/>
          <p:cNvSpPr txBox="1"/>
          <p:nvPr/>
        </p:nvSpPr>
        <p:spPr>
          <a:xfrm>
            <a:off x="405875" y="441300"/>
            <a:ext cx="4874700" cy="51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220">
                <a:solidFill>
                  <a:schemeClr val="dk1"/>
                </a:solidFill>
              </a:rPr>
              <a:t>Cause and Effect Scenario 4</a:t>
            </a:r>
            <a:endParaRPr sz="1800">
              <a:solidFill>
                <a:schemeClr val="dk2"/>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60"/>
          <p:cNvSpPr txBox="1"/>
          <p:nvPr>
            <p:ph idx="1" type="body"/>
          </p:nvPr>
        </p:nvSpPr>
        <p:spPr>
          <a:xfrm>
            <a:off x="405875" y="1413275"/>
            <a:ext cx="8520600" cy="3416400"/>
          </a:xfrm>
          <a:prstGeom prst="rect">
            <a:avLst/>
          </a:prstGeom>
        </p:spPr>
        <p:txBody>
          <a:bodyPr anchorCtr="0" anchor="t" bIns="91425" lIns="91425" spcFirstLastPara="1" rIns="91425" wrap="square" tIns="91425">
            <a:normAutofit/>
          </a:bodyPr>
          <a:lstStyle/>
          <a:p>
            <a:pPr indent="0" lvl="0" marL="0" rtl="0" algn="l">
              <a:spcBef>
                <a:spcPts val="1200"/>
              </a:spcBef>
              <a:spcAft>
                <a:spcPts val="0"/>
              </a:spcAft>
              <a:buNone/>
            </a:pPr>
            <a:r>
              <a:rPr b="1" lang="en-GB">
                <a:solidFill>
                  <a:schemeClr val="dk1"/>
                </a:solidFill>
              </a:rPr>
              <a:t>Cause:</a:t>
            </a:r>
            <a:r>
              <a:rPr lang="en-GB">
                <a:solidFill>
                  <a:schemeClr val="dk1"/>
                </a:solidFill>
              </a:rPr>
              <a:t> Driver speeding to complete deliveries.</a:t>
            </a:r>
            <a:endParaRPr sz="1200">
              <a:solidFill>
                <a:schemeClr val="dk1"/>
              </a:solidFill>
            </a:endParaRPr>
          </a:p>
          <a:p>
            <a:pPr indent="0" lvl="0" marL="0" rtl="0" algn="l">
              <a:spcBef>
                <a:spcPts val="1200"/>
              </a:spcBef>
              <a:spcAft>
                <a:spcPts val="0"/>
              </a:spcAft>
              <a:buNone/>
            </a:pPr>
            <a:r>
              <a:rPr b="1" lang="en-GB">
                <a:solidFill>
                  <a:schemeClr val="dk1"/>
                </a:solidFill>
              </a:rPr>
              <a:t>Effect:</a:t>
            </a:r>
            <a:r>
              <a:rPr lang="en-GB">
                <a:solidFill>
                  <a:schemeClr val="dk1"/>
                </a:solidFill>
              </a:rPr>
              <a:t> Risk of points on licence, losing job, customer complaints.</a:t>
            </a:r>
            <a:endParaRPr>
              <a:solidFill>
                <a:schemeClr val="dk1"/>
              </a:solidFill>
            </a:endParaRPr>
          </a:p>
          <a:p>
            <a:pPr indent="0" lvl="0" marL="0" rtl="0" algn="l">
              <a:spcBef>
                <a:spcPts val="1200"/>
              </a:spcBef>
              <a:spcAft>
                <a:spcPts val="0"/>
              </a:spcAft>
              <a:buNone/>
            </a:pPr>
            <a:r>
              <a:t/>
            </a:r>
            <a:endParaRPr/>
          </a:p>
          <a:p>
            <a:pPr indent="0" lvl="0" marL="0" rtl="0" algn="l">
              <a:spcBef>
                <a:spcPts val="1200"/>
              </a:spcBef>
              <a:spcAft>
                <a:spcPts val="0"/>
              </a:spcAft>
              <a:buNone/>
            </a:pPr>
            <a:r>
              <a:rPr lang="en-GB"/>
              <a:t>How would you discuss this scenario with a PDI/ADIs, with them to able to explain cause and effect to their learner drivers?</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GB"/>
              <a:t>What level of the GDE matrix does this scenario relate to?</a:t>
            </a:r>
            <a:endParaRPr/>
          </a:p>
        </p:txBody>
      </p:sp>
      <p:sp>
        <p:nvSpPr>
          <p:cNvPr id="383" name="Google Shape;383;p60"/>
          <p:cNvSpPr txBox="1"/>
          <p:nvPr/>
        </p:nvSpPr>
        <p:spPr>
          <a:xfrm>
            <a:off x="405875" y="441300"/>
            <a:ext cx="4874700" cy="51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220">
                <a:solidFill>
                  <a:schemeClr val="dk1"/>
                </a:solidFill>
              </a:rPr>
              <a:t>Cause and Effect Scenario 5</a:t>
            </a:r>
            <a:endParaRPr sz="1800">
              <a:solidFill>
                <a:schemeClr val="dk2"/>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6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How Cause and Effect is Used in Driver Training</a:t>
            </a:r>
            <a:endParaRPr/>
          </a:p>
        </p:txBody>
      </p:sp>
      <p:sp>
        <p:nvSpPr>
          <p:cNvPr id="389" name="Google Shape;389;p61"/>
          <p:cNvSpPr txBox="1"/>
          <p:nvPr>
            <p:ph idx="1" type="body"/>
          </p:nvPr>
        </p:nvSpPr>
        <p:spPr>
          <a:xfrm>
            <a:off x="311700" y="1054200"/>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1400"/>
              </a:spcBef>
              <a:spcAft>
                <a:spcPts val="0"/>
              </a:spcAft>
              <a:buClr>
                <a:schemeClr val="dk1"/>
              </a:buClr>
              <a:buSzPts val="1100"/>
              <a:buFont typeface="Arial"/>
              <a:buNone/>
            </a:pPr>
            <a:r>
              <a:t/>
            </a:r>
            <a:endParaRPr b="1" sz="1300">
              <a:solidFill>
                <a:schemeClr val="dk1"/>
              </a:solidFill>
            </a:endParaRPr>
          </a:p>
          <a:p>
            <a:pPr indent="0" lvl="0" marL="0" rtl="0" algn="l">
              <a:spcBef>
                <a:spcPts val="1200"/>
              </a:spcBef>
              <a:spcAft>
                <a:spcPts val="0"/>
              </a:spcAft>
              <a:buNone/>
            </a:pPr>
            <a:r>
              <a:rPr b="1" lang="en-GB" sz="1600">
                <a:solidFill>
                  <a:schemeClr val="dk1"/>
                </a:solidFill>
              </a:rPr>
              <a:t>Risk Awareness</a:t>
            </a:r>
            <a:r>
              <a:rPr lang="en-GB" sz="1600">
                <a:solidFill>
                  <a:schemeClr val="dk1"/>
                </a:solidFill>
              </a:rPr>
              <a:t>: Helps learners recognise how small mistakes can lead to major accidents.</a:t>
            </a:r>
            <a:endParaRPr sz="1600">
              <a:solidFill>
                <a:schemeClr val="dk1"/>
              </a:solidFill>
            </a:endParaRPr>
          </a:p>
          <a:p>
            <a:pPr indent="0" lvl="0" marL="0" rtl="0" algn="l">
              <a:spcBef>
                <a:spcPts val="1200"/>
              </a:spcBef>
              <a:spcAft>
                <a:spcPts val="0"/>
              </a:spcAft>
              <a:buNone/>
            </a:pPr>
            <a:r>
              <a:rPr b="1" lang="en-GB" sz="1600">
                <a:solidFill>
                  <a:schemeClr val="dk1"/>
                </a:solidFill>
              </a:rPr>
              <a:t>Decision-Making Skills</a:t>
            </a:r>
            <a:r>
              <a:rPr lang="en-GB" sz="1600">
                <a:solidFill>
                  <a:schemeClr val="dk1"/>
                </a:solidFill>
              </a:rPr>
              <a:t>: Encourages drivers to think ahead and anticipate potential hazards.</a:t>
            </a:r>
            <a:endParaRPr sz="1600">
              <a:solidFill>
                <a:schemeClr val="dk1"/>
              </a:solidFill>
            </a:endParaRPr>
          </a:p>
          <a:p>
            <a:pPr indent="0" lvl="0" marL="0" rtl="0" algn="l">
              <a:spcBef>
                <a:spcPts val="1200"/>
              </a:spcBef>
              <a:spcAft>
                <a:spcPts val="0"/>
              </a:spcAft>
              <a:buNone/>
            </a:pPr>
            <a:r>
              <a:rPr b="1" lang="en-GB" sz="1600">
                <a:solidFill>
                  <a:schemeClr val="dk1"/>
                </a:solidFill>
              </a:rPr>
              <a:t>Self-Reflection</a:t>
            </a:r>
            <a:r>
              <a:rPr lang="en-GB" sz="1600">
                <a:solidFill>
                  <a:schemeClr val="dk1"/>
                </a:solidFill>
              </a:rPr>
              <a:t>: Allows drivers to assess their own behavior and make safer choices.</a:t>
            </a:r>
            <a:endParaRPr sz="1600">
              <a:solidFill>
                <a:schemeClr val="dk1"/>
              </a:solidFill>
            </a:endParaRPr>
          </a:p>
          <a:p>
            <a:pPr indent="0" lvl="0" marL="0" rtl="0" algn="l">
              <a:spcBef>
                <a:spcPts val="1200"/>
              </a:spcBef>
              <a:spcAft>
                <a:spcPts val="0"/>
              </a:spcAft>
              <a:buNone/>
            </a:pPr>
            <a:r>
              <a:rPr b="1" lang="en-GB" sz="1600">
                <a:solidFill>
                  <a:schemeClr val="dk1"/>
                </a:solidFill>
              </a:rPr>
              <a:t>GDE Framework Application</a:t>
            </a:r>
            <a:r>
              <a:rPr lang="en-GB" sz="1600">
                <a:solidFill>
                  <a:schemeClr val="dk1"/>
                </a:solidFill>
              </a:rPr>
              <a:t>: The Goals for Driver Education (GDE) Matrix integrates cause-and-effect thinking to improve self-awareness and risk assessment.</a:t>
            </a:r>
            <a:endParaRPr sz="1600">
              <a:solidFill>
                <a:schemeClr val="dk1"/>
              </a:solidFill>
            </a:endParaRPr>
          </a:p>
          <a:p>
            <a:pPr indent="0" lvl="0" marL="0" rtl="0" algn="l">
              <a:spcBef>
                <a:spcPts val="1200"/>
              </a:spcBef>
              <a:spcAft>
                <a:spcPts val="0"/>
              </a:spcAft>
              <a:buClr>
                <a:schemeClr val="dk1"/>
              </a:buClr>
              <a:buSzPts val="1100"/>
              <a:buFont typeface="Arial"/>
              <a:buNone/>
            </a:pPr>
            <a:r>
              <a:rPr lang="en-GB" sz="1600">
                <a:solidFill>
                  <a:schemeClr val="dk1"/>
                </a:solidFill>
              </a:rPr>
              <a:t>By teaching drivers to analyse their actions, they become more rational, responsible, and safety-conscious on the road. </a:t>
            </a:r>
            <a:endParaRPr sz="1600">
              <a:solidFill>
                <a:schemeClr val="dk1"/>
              </a:solidFill>
            </a:endParaRPr>
          </a:p>
          <a:p>
            <a:pPr indent="0" lvl="0" marL="0" rtl="0" algn="l">
              <a:spcBef>
                <a:spcPts val="1200"/>
              </a:spcBef>
              <a:spcAft>
                <a:spcPts val="120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62"/>
          <p:cNvSpPr txBox="1"/>
          <p:nvPr>
            <p:ph type="title"/>
          </p:nvPr>
        </p:nvSpPr>
        <p:spPr>
          <a:xfrm>
            <a:off x="226500" y="18930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t>Road Safety and </a:t>
            </a:r>
            <a:endParaRPr sz="3320"/>
          </a:p>
          <a:p>
            <a:pPr indent="0" lvl="0" marL="0" rtl="0" algn="ctr">
              <a:spcBef>
                <a:spcPts val="0"/>
              </a:spcBef>
              <a:spcAft>
                <a:spcPts val="0"/>
              </a:spcAft>
              <a:buSzPts val="990"/>
              <a:buNone/>
            </a:pPr>
            <a:r>
              <a:rPr lang="en-GB" sz="3320"/>
              <a:t>Graduated Driving Licences (GDL)</a:t>
            </a:r>
            <a:endParaRPr sz="332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6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Graduated Driving Licences (GDL)</a:t>
            </a:r>
            <a:endParaRPr/>
          </a:p>
        </p:txBody>
      </p:sp>
      <p:sp>
        <p:nvSpPr>
          <p:cNvPr id="400" name="Google Shape;400;p63"/>
          <p:cNvSpPr txBox="1"/>
          <p:nvPr>
            <p:ph idx="1" type="body"/>
          </p:nvPr>
        </p:nvSpPr>
        <p:spPr>
          <a:xfrm>
            <a:off x="311700" y="1191800"/>
            <a:ext cx="8520600" cy="37902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Clr>
                <a:schemeClr val="dk1"/>
              </a:buClr>
              <a:buSzPts val="1100"/>
              <a:buFont typeface="Arial"/>
              <a:buNone/>
            </a:pPr>
            <a:r>
              <a:rPr b="1" lang="en-GB" sz="1400">
                <a:solidFill>
                  <a:schemeClr val="dk1"/>
                </a:solidFill>
              </a:rPr>
              <a:t>What does this mean to you?</a:t>
            </a:r>
            <a:endParaRPr b="1" sz="1400">
              <a:solidFill>
                <a:schemeClr val="dk1"/>
              </a:solidFill>
            </a:endParaRPr>
          </a:p>
          <a:p>
            <a:pPr indent="0" lvl="0" marL="0" rtl="0" algn="l">
              <a:spcBef>
                <a:spcPts val="1200"/>
              </a:spcBef>
              <a:spcAft>
                <a:spcPts val="0"/>
              </a:spcAft>
              <a:buClr>
                <a:schemeClr val="dk1"/>
              </a:buClr>
              <a:buSzPts val="1100"/>
              <a:buFont typeface="Arial"/>
              <a:buNone/>
            </a:pPr>
            <a:r>
              <a:rPr b="1" lang="en-GB" sz="1400">
                <a:solidFill>
                  <a:schemeClr val="dk1"/>
                </a:solidFill>
              </a:rPr>
              <a:t>How does this affect you?</a:t>
            </a:r>
            <a:endParaRPr b="1" sz="1400">
              <a:solidFill>
                <a:schemeClr val="dk1"/>
              </a:solidFill>
            </a:endParaRPr>
          </a:p>
          <a:p>
            <a:pPr indent="0" lvl="0" marL="0" rtl="0" algn="l">
              <a:spcBef>
                <a:spcPts val="1200"/>
              </a:spcBef>
              <a:spcAft>
                <a:spcPts val="0"/>
              </a:spcAft>
              <a:buClr>
                <a:schemeClr val="dk1"/>
              </a:buClr>
              <a:buSzPts val="1100"/>
              <a:buFont typeface="Arial"/>
              <a:buNone/>
            </a:pPr>
            <a:r>
              <a:rPr b="1" lang="en-GB" sz="1400">
                <a:solidFill>
                  <a:schemeClr val="dk1"/>
                </a:solidFill>
              </a:rPr>
              <a:t>What would you like to see being brought in?</a:t>
            </a:r>
            <a:endParaRPr b="1" sz="1400">
              <a:solidFill>
                <a:schemeClr val="dk1"/>
              </a:solidFill>
            </a:endParaRPr>
          </a:p>
          <a:p>
            <a:pPr indent="0" lvl="0" marL="0" rtl="0" algn="l">
              <a:spcBef>
                <a:spcPts val="1200"/>
              </a:spcBef>
              <a:spcAft>
                <a:spcPts val="0"/>
              </a:spcAft>
              <a:buClr>
                <a:schemeClr val="dk1"/>
              </a:buClr>
              <a:buSzPts val="1100"/>
              <a:buFont typeface="Arial"/>
              <a:buNone/>
            </a:pPr>
            <a:r>
              <a:rPr b="1" lang="en-GB" sz="1400">
                <a:solidFill>
                  <a:schemeClr val="dk1"/>
                </a:solidFill>
              </a:rPr>
              <a:t>What would your learner drivers say about GDL?</a:t>
            </a:r>
            <a:endParaRPr b="1" sz="1400">
              <a:solidFill>
                <a:schemeClr val="dk1"/>
              </a:solidFill>
            </a:endParaRPr>
          </a:p>
          <a:p>
            <a:pPr indent="0" lvl="0" marL="0" rtl="0" algn="l">
              <a:spcBef>
                <a:spcPts val="1200"/>
              </a:spcBef>
              <a:spcAft>
                <a:spcPts val="0"/>
              </a:spcAft>
              <a:buClr>
                <a:schemeClr val="dk1"/>
              </a:buClr>
              <a:buSzPts val="1100"/>
              <a:buFont typeface="Arial"/>
              <a:buNone/>
            </a:pPr>
            <a:r>
              <a:rPr b="1" lang="en-GB" sz="1400">
                <a:solidFill>
                  <a:schemeClr val="dk1"/>
                </a:solidFill>
              </a:rPr>
              <a:t>How is GDL linked to GDE?</a:t>
            </a:r>
            <a:endParaRPr b="1" sz="1400">
              <a:solidFill>
                <a:schemeClr val="dk1"/>
              </a:solidFill>
            </a:endParaRPr>
          </a:p>
          <a:p>
            <a:pPr indent="0" lvl="0" marL="0" rtl="0" algn="l">
              <a:spcBef>
                <a:spcPts val="1200"/>
              </a:spcBef>
              <a:spcAft>
                <a:spcPts val="0"/>
              </a:spcAft>
              <a:buClr>
                <a:schemeClr val="dk1"/>
              </a:buClr>
              <a:buSzPts val="1100"/>
              <a:buFont typeface="Arial"/>
              <a:buNone/>
            </a:pPr>
            <a:r>
              <a:rPr b="1" lang="en-GB" sz="1400">
                <a:solidFill>
                  <a:schemeClr val="dk1"/>
                </a:solidFill>
              </a:rPr>
              <a:t>What 5 </a:t>
            </a:r>
            <a:r>
              <a:rPr b="1" lang="en-GB" sz="1400">
                <a:solidFill>
                  <a:schemeClr val="dk1"/>
                </a:solidFill>
              </a:rPr>
              <a:t>benefits are there to GDL?</a:t>
            </a:r>
            <a:endParaRPr b="1" sz="1400">
              <a:solidFill>
                <a:schemeClr val="dk1"/>
              </a:solidFill>
            </a:endParaRPr>
          </a:p>
          <a:p>
            <a:pPr indent="0" lvl="0" marL="0" rtl="0" algn="l">
              <a:spcBef>
                <a:spcPts val="1200"/>
              </a:spcBef>
              <a:spcAft>
                <a:spcPts val="0"/>
              </a:spcAft>
              <a:buClr>
                <a:schemeClr val="dk1"/>
              </a:buClr>
              <a:buSzPts val="1100"/>
              <a:buFont typeface="Arial"/>
              <a:buNone/>
            </a:pPr>
            <a:r>
              <a:rPr b="1" lang="en-GB" sz="1400">
                <a:solidFill>
                  <a:schemeClr val="dk1"/>
                </a:solidFill>
              </a:rPr>
              <a:t>What 5 disadvantages are there to GDL?</a:t>
            </a:r>
            <a:endParaRPr b="1" sz="1400">
              <a:solidFill>
                <a:schemeClr val="dk1"/>
              </a:solidFill>
            </a:endParaRPr>
          </a:p>
          <a:p>
            <a:pPr indent="0" lvl="0" marL="0" rtl="0" algn="l">
              <a:spcBef>
                <a:spcPts val="1200"/>
              </a:spcBef>
              <a:spcAft>
                <a:spcPts val="0"/>
              </a:spcAft>
              <a:buClr>
                <a:schemeClr val="dk1"/>
              </a:buClr>
              <a:buSzPts val="1100"/>
              <a:buFont typeface="Arial"/>
              <a:buNone/>
            </a:pPr>
            <a:r>
              <a:rPr b="1" lang="en-GB" sz="1400">
                <a:solidFill>
                  <a:schemeClr val="dk1"/>
                </a:solidFill>
              </a:rPr>
              <a:t>What does the general public think of GDL?</a:t>
            </a:r>
            <a:endParaRPr b="1" sz="1400">
              <a:solidFill>
                <a:schemeClr val="dk1"/>
              </a:solidFill>
            </a:endParaRPr>
          </a:p>
          <a:p>
            <a:pPr indent="0" lvl="0" marL="0" rtl="0" algn="l">
              <a:spcBef>
                <a:spcPts val="1200"/>
              </a:spcBef>
              <a:spcAft>
                <a:spcPts val="0"/>
              </a:spcAft>
              <a:buClr>
                <a:schemeClr val="dk1"/>
              </a:buClr>
              <a:buSzPts val="1100"/>
              <a:buFont typeface="Arial"/>
              <a:buNone/>
            </a:pPr>
            <a:r>
              <a:rPr b="1" lang="en-GB" sz="1400">
                <a:solidFill>
                  <a:schemeClr val="dk1"/>
                </a:solidFill>
              </a:rPr>
              <a:t>Do you agree with GDL?</a:t>
            </a:r>
            <a:endParaRPr b="1" sz="1400">
              <a:solidFill>
                <a:schemeClr val="dk1"/>
              </a:solidFill>
            </a:endParaRPr>
          </a:p>
          <a:p>
            <a:pPr indent="0" lvl="0" marL="0" rtl="0" algn="l">
              <a:spcBef>
                <a:spcPts val="1200"/>
              </a:spcBef>
              <a:spcAft>
                <a:spcPts val="1200"/>
              </a:spcAft>
              <a:buNone/>
            </a:pPr>
            <a:r>
              <a:t/>
            </a:r>
            <a:endParaRPr sz="1400"/>
          </a:p>
        </p:txBody>
      </p:sp>
      <p:pic>
        <p:nvPicPr>
          <p:cNvPr descr="One black woman very happy exhibits her drive license (Provided by Getty Images)" id="401" name="Google Shape;401;p63"/>
          <p:cNvPicPr preferRelativeResize="0"/>
          <p:nvPr/>
        </p:nvPicPr>
        <p:blipFill>
          <a:blip r:embed="rId3">
            <a:alphaModFix/>
          </a:blip>
          <a:stretch>
            <a:fillRect/>
          </a:stretch>
        </p:blipFill>
        <p:spPr>
          <a:xfrm>
            <a:off x="5511571" y="1568426"/>
            <a:ext cx="3010724" cy="2006649"/>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64"/>
          <p:cNvSpPr txBox="1"/>
          <p:nvPr>
            <p:ph type="title"/>
          </p:nvPr>
        </p:nvSpPr>
        <p:spPr>
          <a:xfrm>
            <a:off x="311700" y="28777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GB"/>
              <a:t>Graduated Driving Licences (GDL)</a:t>
            </a:r>
            <a:endParaRPr/>
          </a:p>
        </p:txBody>
      </p:sp>
      <p:sp>
        <p:nvSpPr>
          <p:cNvPr id="407" name="Google Shape;407;p64"/>
          <p:cNvSpPr txBox="1"/>
          <p:nvPr>
            <p:ph idx="1" type="body"/>
          </p:nvPr>
        </p:nvSpPr>
        <p:spPr>
          <a:xfrm>
            <a:off x="311700" y="955925"/>
            <a:ext cx="8520600" cy="37902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Clr>
                <a:schemeClr val="dk1"/>
              </a:buClr>
              <a:buSzPts val="1100"/>
              <a:buFont typeface="Arial"/>
              <a:buNone/>
            </a:pPr>
            <a:r>
              <a:rPr b="1" lang="en-GB" sz="2000">
                <a:solidFill>
                  <a:schemeClr val="accent5"/>
                </a:solidFill>
              </a:rPr>
              <a:t>Vision Zero</a:t>
            </a:r>
            <a:endParaRPr b="1" sz="2000">
              <a:solidFill>
                <a:schemeClr val="accent5"/>
              </a:solidFill>
            </a:endParaRPr>
          </a:p>
          <a:p>
            <a:pPr indent="0" lvl="0" marL="0" rtl="0" algn="l">
              <a:spcBef>
                <a:spcPts val="1200"/>
              </a:spcBef>
              <a:spcAft>
                <a:spcPts val="0"/>
              </a:spcAft>
              <a:buClr>
                <a:schemeClr val="dk1"/>
              </a:buClr>
              <a:buSzPts val="1100"/>
              <a:buFont typeface="Arial"/>
              <a:buNone/>
            </a:pPr>
            <a:r>
              <a:rPr b="1" lang="en-GB" sz="2000">
                <a:solidFill>
                  <a:schemeClr val="accent5"/>
                </a:solidFill>
              </a:rPr>
              <a:t>Project Edward</a:t>
            </a:r>
            <a:endParaRPr b="1" sz="2000">
              <a:solidFill>
                <a:schemeClr val="accent5"/>
              </a:solidFill>
            </a:endParaRPr>
          </a:p>
          <a:p>
            <a:pPr indent="0" lvl="0" marL="0" rtl="0" algn="l">
              <a:spcBef>
                <a:spcPts val="1200"/>
              </a:spcBef>
              <a:spcAft>
                <a:spcPts val="0"/>
              </a:spcAft>
              <a:buClr>
                <a:schemeClr val="dk1"/>
              </a:buClr>
              <a:buSzPts val="1100"/>
              <a:buFont typeface="Arial"/>
              <a:buNone/>
            </a:pPr>
            <a:r>
              <a:rPr b="1" lang="en-GB" sz="2000">
                <a:solidFill>
                  <a:schemeClr val="accent5"/>
                </a:solidFill>
              </a:rPr>
              <a:t>PACTS</a:t>
            </a:r>
            <a:endParaRPr b="1" sz="2000">
              <a:solidFill>
                <a:schemeClr val="accent5"/>
              </a:solidFill>
            </a:endParaRPr>
          </a:p>
          <a:p>
            <a:pPr indent="0" lvl="0" marL="0" rtl="0" algn="l">
              <a:spcBef>
                <a:spcPts val="1200"/>
              </a:spcBef>
              <a:spcAft>
                <a:spcPts val="0"/>
              </a:spcAft>
              <a:buClr>
                <a:schemeClr val="dk1"/>
              </a:buClr>
              <a:buSzPts val="1100"/>
              <a:buFont typeface="Arial"/>
              <a:buNone/>
            </a:pPr>
            <a:r>
              <a:rPr b="1" lang="en-GB" sz="2000">
                <a:solidFill>
                  <a:schemeClr val="accent5"/>
                </a:solidFill>
              </a:rPr>
              <a:t>RAC </a:t>
            </a:r>
            <a:r>
              <a:rPr b="1" lang="en-GB" sz="2000">
                <a:solidFill>
                  <a:schemeClr val="accent5"/>
                </a:solidFill>
              </a:rPr>
              <a:t>Foundation</a:t>
            </a:r>
            <a:endParaRPr b="1" sz="2000">
              <a:solidFill>
                <a:schemeClr val="accent5"/>
              </a:solidFill>
            </a:endParaRPr>
          </a:p>
          <a:p>
            <a:pPr indent="0" lvl="0" marL="0" rtl="0" algn="l">
              <a:spcBef>
                <a:spcPts val="1200"/>
              </a:spcBef>
              <a:spcAft>
                <a:spcPts val="0"/>
              </a:spcAft>
              <a:buClr>
                <a:schemeClr val="dk1"/>
              </a:buClr>
              <a:buSzPts val="1100"/>
              <a:buFont typeface="Arial"/>
              <a:buNone/>
            </a:pPr>
            <a:r>
              <a:rPr b="1" lang="en-GB" sz="2000">
                <a:solidFill>
                  <a:schemeClr val="accent5"/>
                </a:solidFill>
              </a:rPr>
              <a:t>Brake</a:t>
            </a:r>
            <a:endParaRPr b="1" sz="2000">
              <a:solidFill>
                <a:schemeClr val="accent5"/>
              </a:solidFill>
            </a:endParaRPr>
          </a:p>
          <a:p>
            <a:pPr indent="0" lvl="0" marL="0" rtl="0" algn="l">
              <a:spcBef>
                <a:spcPts val="1200"/>
              </a:spcBef>
              <a:spcAft>
                <a:spcPts val="0"/>
              </a:spcAft>
              <a:buClr>
                <a:schemeClr val="dk1"/>
              </a:buClr>
              <a:buSzPts val="1100"/>
              <a:buFont typeface="Arial"/>
              <a:buNone/>
            </a:pPr>
            <a:r>
              <a:rPr b="1" lang="en-GB" sz="2000">
                <a:solidFill>
                  <a:schemeClr val="accent5"/>
                </a:solidFill>
              </a:rPr>
              <a:t>Road Safety GB</a:t>
            </a:r>
            <a:endParaRPr b="1" sz="2000">
              <a:solidFill>
                <a:schemeClr val="accent5"/>
              </a:solidFill>
            </a:endParaRPr>
          </a:p>
          <a:p>
            <a:pPr indent="0" lvl="0" marL="0" rtl="0" algn="l">
              <a:spcBef>
                <a:spcPts val="1200"/>
              </a:spcBef>
              <a:spcAft>
                <a:spcPts val="0"/>
              </a:spcAft>
              <a:buClr>
                <a:schemeClr val="dk1"/>
              </a:buClr>
              <a:buSzPts val="1100"/>
              <a:buFont typeface="Arial"/>
              <a:buNone/>
            </a:pPr>
            <a:r>
              <a:rPr b="1" lang="en-GB" sz="2000">
                <a:solidFill>
                  <a:schemeClr val="accent5"/>
                </a:solidFill>
              </a:rPr>
              <a:t>TRL</a:t>
            </a:r>
            <a:endParaRPr b="1" sz="2000">
              <a:solidFill>
                <a:schemeClr val="accent5"/>
              </a:solidFill>
            </a:endParaRPr>
          </a:p>
          <a:p>
            <a:pPr indent="0" lvl="0" marL="0" rtl="0" algn="l">
              <a:spcBef>
                <a:spcPts val="1200"/>
              </a:spcBef>
              <a:spcAft>
                <a:spcPts val="0"/>
              </a:spcAft>
              <a:buClr>
                <a:schemeClr val="dk1"/>
              </a:buClr>
              <a:buSzPts val="1100"/>
              <a:buFont typeface="Arial"/>
              <a:buNone/>
            </a:pPr>
            <a:r>
              <a:rPr b="1" lang="en-GB" sz="2000">
                <a:solidFill>
                  <a:schemeClr val="accent5"/>
                </a:solidFill>
              </a:rPr>
              <a:t>IMTD</a:t>
            </a:r>
            <a:endParaRPr b="1" sz="2000">
              <a:solidFill>
                <a:schemeClr val="accent5"/>
              </a:solidFill>
            </a:endParaRPr>
          </a:p>
          <a:p>
            <a:pPr indent="0" lvl="0" marL="0" rtl="0" algn="l">
              <a:spcBef>
                <a:spcPts val="1200"/>
              </a:spcBef>
              <a:spcAft>
                <a:spcPts val="0"/>
              </a:spcAft>
              <a:buClr>
                <a:schemeClr val="dk1"/>
              </a:buClr>
              <a:buSzPts val="1100"/>
              <a:buFont typeface="Arial"/>
              <a:buNone/>
            </a:pPr>
            <a:r>
              <a:t/>
            </a:r>
            <a:endParaRPr b="1" sz="1400">
              <a:solidFill>
                <a:schemeClr val="dk1"/>
              </a:solidFill>
            </a:endParaRPr>
          </a:p>
          <a:p>
            <a:pPr indent="0" lvl="0" marL="0" rtl="0" algn="l">
              <a:spcBef>
                <a:spcPts val="1200"/>
              </a:spcBef>
              <a:spcAft>
                <a:spcPts val="1200"/>
              </a:spcAft>
              <a:buNone/>
            </a:pPr>
            <a:r>
              <a:t/>
            </a:r>
            <a:endParaRPr sz="1400"/>
          </a:p>
        </p:txBody>
      </p:sp>
      <p:pic>
        <p:nvPicPr>
          <p:cNvPr descr="Follow Me button icon vector for social media. Follow icon Vector illustration design template. Follow icon or button for video channel, blog, social media concept and background banner (Provided by Getty Images)" id="408" name="Google Shape;408;p64"/>
          <p:cNvPicPr preferRelativeResize="0"/>
          <p:nvPr/>
        </p:nvPicPr>
        <p:blipFill rotWithShape="1">
          <a:blip r:embed="rId3">
            <a:alphaModFix/>
          </a:blip>
          <a:srcRect b="26835" l="6746" r="5872" t="26923"/>
          <a:stretch/>
        </p:blipFill>
        <p:spPr>
          <a:xfrm>
            <a:off x="4337450" y="1897675"/>
            <a:ext cx="4494848" cy="23784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9"/>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Agenda</a:t>
            </a:r>
            <a:endParaRPr sz="3600"/>
          </a:p>
        </p:txBody>
      </p:sp>
      <p:sp>
        <p:nvSpPr>
          <p:cNvPr id="153" name="Google Shape;153;p29"/>
          <p:cNvSpPr txBox="1"/>
          <p:nvPr>
            <p:ph idx="1" type="body"/>
          </p:nvPr>
        </p:nvSpPr>
        <p:spPr>
          <a:xfrm>
            <a:off x="285745" y="985812"/>
            <a:ext cx="8304600" cy="38772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Clr>
                <a:schemeClr val="dk1"/>
              </a:buClr>
              <a:buSzPts val="800"/>
              <a:buFont typeface="Arial"/>
              <a:buNone/>
            </a:pPr>
            <a:r>
              <a:rPr b="1" lang="en-GB">
                <a:solidFill>
                  <a:srgbClr val="7030A0"/>
                </a:solidFill>
              </a:rPr>
              <a:t> </a:t>
            </a:r>
            <a:endParaRPr b="1">
              <a:solidFill>
                <a:srgbClr val="7030A0"/>
              </a:solidFill>
            </a:endParaRPr>
          </a:p>
          <a:p>
            <a:pPr indent="0" lvl="0" marL="0" rtl="0" algn="ctr">
              <a:spcBef>
                <a:spcPts val="0"/>
              </a:spcBef>
              <a:spcAft>
                <a:spcPts val="0"/>
              </a:spcAft>
              <a:buNone/>
            </a:pPr>
            <a:r>
              <a:rPr lang="en-GB"/>
              <a:t>Identify the levels of the GDE</a:t>
            </a:r>
            <a:endParaRPr/>
          </a:p>
          <a:p>
            <a:pPr indent="0" lvl="0" marL="0" rtl="0" algn="ctr">
              <a:spcBef>
                <a:spcPts val="1200"/>
              </a:spcBef>
              <a:spcAft>
                <a:spcPts val="0"/>
              </a:spcAft>
              <a:buNone/>
            </a:pPr>
            <a:r>
              <a:rPr lang="en-GB"/>
              <a:t>Comment on How the GDE effects learners and full licence holders </a:t>
            </a:r>
            <a:endParaRPr/>
          </a:p>
          <a:p>
            <a:pPr indent="0" lvl="0" marL="0" rtl="0" algn="ctr">
              <a:spcBef>
                <a:spcPts val="1200"/>
              </a:spcBef>
              <a:spcAft>
                <a:spcPts val="0"/>
              </a:spcAft>
              <a:buNone/>
            </a:pPr>
            <a:r>
              <a:rPr lang="en-GB"/>
              <a:t>Create scenarios </a:t>
            </a:r>
            <a:endParaRPr/>
          </a:p>
          <a:p>
            <a:pPr indent="0" lvl="0" marL="0" rtl="0" algn="ctr">
              <a:spcBef>
                <a:spcPts val="1200"/>
              </a:spcBef>
              <a:spcAft>
                <a:spcPts val="0"/>
              </a:spcAft>
              <a:buNone/>
            </a:pPr>
            <a:r>
              <a:rPr lang="en-GB"/>
              <a:t>The GDE framework </a:t>
            </a:r>
            <a:endParaRPr/>
          </a:p>
          <a:p>
            <a:pPr indent="0" lvl="0" marL="0" rtl="0" algn="ctr">
              <a:spcBef>
                <a:spcPts val="1200"/>
              </a:spcBef>
              <a:spcAft>
                <a:spcPts val="0"/>
              </a:spcAft>
              <a:buNone/>
            </a:pPr>
            <a:r>
              <a:rPr lang="en-GB"/>
              <a:t>Effect of the framework </a:t>
            </a:r>
            <a:endParaRPr/>
          </a:p>
          <a:p>
            <a:pPr indent="0" lvl="0" marL="0" rtl="0" algn="ctr">
              <a:spcBef>
                <a:spcPts val="1200"/>
              </a:spcBef>
              <a:spcAft>
                <a:spcPts val="1200"/>
              </a:spcAft>
              <a:buNone/>
            </a:pPr>
            <a:r>
              <a:rPr lang="en-GB"/>
              <a:t>Roles of cause and effect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65"/>
          <p:cNvSpPr txBox="1"/>
          <p:nvPr>
            <p:ph type="title"/>
          </p:nvPr>
        </p:nvSpPr>
        <p:spPr>
          <a:xfrm>
            <a:off x="226500" y="189307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t>Breakout Rooms</a:t>
            </a:r>
            <a:endParaRPr sz="3320"/>
          </a:p>
          <a:p>
            <a:pPr indent="0" lvl="0" marL="0" rtl="0" algn="ctr">
              <a:spcBef>
                <a:spcPts val="0"/>
              </a:spcBef>
              <a:spcAft>
                <a:spcPts val="0"/>
              </a:spcAft>
              <a:buSzPts val="990"/>
              <a:buNone/>
            </a:pPr>
            <a:r>
              <a:rPr lang="en-GB" sz="3320"/>
              <a:t>Assignment 1.2</a:t>
            </a:r>
            <a:endParaRPr sz="332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pic>
        <p:nvPicPr>
          <p:cNvPr id="418" name="Google Shape;418;p66" title="Brown Abstract Aesthetic Blank A4 Document Landscape.png"/>
          <p:cNvPicPr preferRelativeResize="0"/>
          <p:nvPr/>
        </p:nvPicPr>
        <p:blipFill>
          <a:blip r:embed="rId3">
            <a:alphaModFix/>
          </a:blip>
          <a:stretch>
            <a:fillRect/>
          </a:stretch>
        </p:blipFill>
        <p:spPr>
          <a:xfrm>
            <a:off x="711850" y="152400"/>
            <a:ext cx="7939500" cy="4838701"/>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67"/>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424" name="Google Shape;424;p67"/>
          <p:cNvSpPr txBox="1"/>
          <p:nvPr>
            <p:ph idx="1" type="body"/>
          </p:nvPr>
        </p:nvSpPr>
        <p:spPr>
          <a:xfrm>
            <a:off x="285745" y="1162737"/>
            <a:ext cx="8304600" cy="38772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b="1" lang="en-GB" sz="1400">
                <a:solidFill>
                  <a:schemeClr val="dk1"/>
                </a:solidFill>
              </a:rPr>
              <a:t>LO - Recognise and explain the different levels of GDE and how they link to driver training and road safety.</a:t>
            </a:r>
            <a:endParaRPr b="1" sz="1400">
              <a:solidFill>
                <a:schemeClr val="dk1"/>
              </a:solidFill>
            </a:endParaRPr>
          </a:p>
          <a:p>
            <a:pPr indent="0" lvl="0" marL="0" rtl="0" algn="l">
              <a:lnSpc>
                <a:spcPct val="100000"/>
              </a:lnSpc>
              <a:spcBef>
                <a:spcPts val="0"/>
              </a:spcBef>
              <a:spcAft>
                <a:spcPts val="0"/>
              </a:spcAft>
              <a:buNone/>
            </a:pPr>
            <a:r>
              <a:t/>
            </a:r>
            <a:endParaRPr b="1" sz="1400">
              <a:solidFill>
                <a:schemeClr val="dk1"/>
              </a:solidFill>
            </a:endParaRPr>
          </a:p>
          <a:p>
            <a:pPr indent="0" lvl="0" marL="0" rtl="0" algn="l">
              <a:lnSpc>
                <a:spcPct val="100000"/>
              </a:lnSpc>
              <a:spcBef>
                <a:spcPts val="0"/>
              </a:spcBef>
              <a:spcAft>
                <a:spcPts val="0"/>
              </a:spcAft>
              <a:buNone/>
            </a:pPr>
            <a:r>
              <a:rPr b="1" lang="en-GB" sz="1400">
                <a:solidFill>
                  <a:schemeClr val="dk1"/>
                </a:solidFill>
              </a:rPr>
              <a:t>1.1 Quiz:</a:t>
            </a:r>
            <a:r>
              <a:rPr lang="en-GB" sz="1400">
                <a:solidFill>
                  <a:schemeClr val="dk1"/>
                </a:solidFill>
              </a:rPr>
              <a:t> Identify the levels that make up the GDE matrix. </a:t>
            </a:r>
            <a:endParaRPr sz="14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a:p>
            <a:pPr indent="0" lvl="0" marL="0" rtl="0" algn="l">
              <a:lnSpc>
                <a:spcPct val="100000"/>
              </a:lnSpc>
              <a:spcBef>
                <a:spcPts val="0"/>
              </a:spcBef>
              <a:spcAft>
                <a:spcPts val="0"/>
              </a:spcAft>
              <a:buNone/>
            </a:pPr>
            <a:r>
              <a:rPr b="1" lang="en-GB" sz="1400">
                <a:solidFill>
                  <a:srgbClr val="333333"/>
                </a:solidFill>
              </a:rPr>
              <a:t>1.2 Completed during the online session</a:t>
            </a:r>
            <a:r>
              <a:rPr lang="en-GB" sz="1400">
                <a:solidFill>
                  <a:srgbClr val="333333"/>
                </a:solidFill>
              </a:rPr>
              <a:t>.  Explain how the GDE links to driver training at the learner driver level and to full license holders.</a:t>
            </a:r>
            <a:endParaRPr sz="1400">
              <a:solidFill>
                <a:srgbClr val="333333"/>
              </a:solidFill>
            </a:endParaRPr>
          </a:p>
          <a:p>
            <a:pPr indent="0" lvl="0" marL="0" rtl="0" algn="l">
              <a:lnSpc>
                <a:spcPct val="100000"/>
              </a:lnSpc>
              <a:spcBef>
                <a:spcPts val="1200"/>
              </a:spcBef>
              <a:spcAft>
                <a:spcPts val="0"/>
              </a:spcAft>
              <a:buNone/>
            </a:pPr>
            <a:r>
              <a:rPr lang="en-GB" sz="1400">
                <a:solidFill>
                  <a:srgbClr val="333333"/>
                </a:solidFill>
              </a:rPr>
              <a:t>During the unit, candidates will be asked how the GDE links to the learner driver's and full licence holder's driving skills, decision-making, understanding, knowledge, self-assessment and risk-increasing factors when driving.</a:t>
            </a:r>
            <a:endParaRPr sz="1400">
              <a:solidFill>
                <a:srgbClr val="333333"/>
              </a:solidFill>
            </a:endParaRPr>
          </a:p>
          <a:p>
            <a:pPr indent="0" lvl="0" marL="0" rtl="0" algn="l">
              <a:lnSpc>
                <a:spcPct val="100000"/>
              </a:lnSpc>
              <a:spcBef>
                <a:spcPts val="1200"/>
              </a:spcBef>
              <a:spcAft>
                <a:spcPts val="1200"/>
              </a:spcAft>
              <a:buNone/>
            </a:pPr>
            <a:r>
              <a:rPr lang="en-GB" sz="1400">
                <a:solidFill>
                  <a:srgbClr val="333333"/>
                </a:solidFill>
              </a:rPr>
              <a:t>The discussion must include how the trainer would transfer their knowledge and understanding to a PDI.</a:t>
            </a:r>
            <a:endParaRPr sz="20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p68"/>
          <p:cNvSpPr txBox="1"/>
          <p:nvPr>
            <p:ph type="title"/>
          </p:nvPr>
        </p:nvSpPr>
        <p:spPr>
          <a:xfrm>
            <a:off x="164100" y="1284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430" name="Google Shape;430;p68"/>
          <p:cNvSpPr txBox="1"/>
          <p:nvPr>
            <p:ph idx="1" type="body"/>
          </p:nvPr>
        </p:nvSpPr>
        <p:spPr>
          <a:xfrm>
            <a:off x="306695" y="820812"/>
            <a:ext cx="8304600" cy="3877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sz="1300">
                <a:solidFill>
                  <a:schemeClr val="dk1"/>
                </a:solidFill>
              </a:rPr>
              <a:t>LO- Explain using the GDE matrix to create examples and scenarios.</a:t>
            </a:r>
            <a:r>
              <a:rPr lang="en-GB" sz="1300">
                <a:solidFill>
                  <a:schemeClr val="dk1"/>
                </a:solidFill>
              </a:rPr>
              <a:t> </a:t>
            </a:r>
            <a:endParaRPr sz="13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3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GB" sz="1300">
                <a:solidFill>
                  <a:srgbClr val="333333"/>
                </a:solidFill>
              </a:rPr>
              <a:t>2.1</a:t>
            </a:r>
            <a:r>
              <a:rPr lang="en-GB" sz="1300">
                <a:solidFill>
                  <a:srgbClr val="333333"/>
                </a:solidFill>
              </a:rPr>
              <a:t> Create your own GDE matrix example using the template (or create your own).</a:t>
            </a:r>
            <a:endParaRPr sz="13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lang="en-GB" sz="1300">
                <a:solidFill>
                  <a:srgbClr val="333333"/>
                </a:solidFill>
              </a:rPr>
              <a:t>Include five driving scenarios, one for each of the five levels.</a:t>
            </a:r>
            <a:endParaRPr sz="13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b="1" lang="en-GB" sz="1200">
                <a:solidFill>
                  <a:srgbClr val="333333"/>
                </a:solidFill>
              </a:rPr>
              <a:t>Submit</a:t>
            </a:r>
            <a:r>
              <a:rPr lang="en-GB" sz="1200">
                <a:solidFill>
                  <a:srgbClr val="333333"/>
                </a:solidFill>
              </a:rPr>
              <a:t> the completed examples on your GDE matrix. Then use the completed GDE matrix in your presentation to your PDI/ADIs.</a:t>
            </a:r>
            <a:endParaRPr sz="1200">
              <a:solidFill>
                <a:srgbClr val="333333"/>
              </a:solidFill>
            </a:endParaRPr>
          </a:p>
          <a:p>
            <a:pPr indent="-304800" lvl="0" marL="457200" rtl="0" algn="l">
              <a:lnSpc>
                <a:spcPct val="100000"/>
              </a:lnSpc>
              <a:spcBef>
                <a:spcPts val="1200"/>
              </a:spcBef>
              <a:spcAft>
                <a:spcPts val="0"/>
              </a:spcAft>
              <a:buClr>
                <a:srgbClr val="333333"/>
              </a:buClr>
              <a:buSzPts val="1200"/>
              <a:buChar char="●"/>
            </a:pPr>
            <a:r>
              <a:rPr lang="en-GB" sz="1200">
                <a:solidFill>
                  <a:srgbClr val="333333"/>
                </a:solidFill>
              </a:rPr>
              <a:t>Submit your GDE matrix with the 5 scenarios </a:t>
            </a:r>
            <a:endParaRPr sz="1200">
              <a:solidFill>
                <a:srgbClr val="333333"/>
              </a:solidFill>
            </a:endParaRPr>
          </a:p>
          <a:p>
            <a:pPr indent="-304800" lvl="0" marL="457200" rtl="0" algn="l">
              <a:lnSpc>
                <a:spcPct val="100000"/>
              </a:lnSpc>
              <a:spcBef>
                <a:spcPts val="0"/>
              </a:spcBef>
              <a:spcAft>
                <a:spcPts val="0"/>
              </a:spcAft>
              <a:buClr>
                <a:srgbClr val="333333"/>
              </a:buClr>
              <a:buSzPts val="1200"/>
              <a:buChar char="●"/>
            </a:pPr>
            <a:r>
              <a:rPr lang="en-GB" sz="1200">
                <a:solidFill>
                  <a:srgbClr val="333333"/>
                </a:solidFill>
              </a:rPr>
              <a:t>Then use the same matrix with the 5 scenarios for your presentation.</a:t>
            </a:r>
            <a:endParaRPr sz="1200">
              <a:solidFill>
                <a:srgbClr val="333333"/>
              </a:solidFill>
            </a:endParaRPr>
          </a:p>
          <a:p>
            <a:pPr indent="0" lvl="0" marL="0" rtl="0" algn="l">
              <a:lnSpc>
                <a:spcPct val="100000"/>
              </a:lnSpc>
              <a:spcBef>
                <a:spcPts val="1200"/>
              </a:spcBef>
              <a:spcAft>
                <a:spcPts val="0"/>
              </a:spcAft>
              <a:buNone/>
            </a:pPr>
            <a:r>
              <a:rPr b="1" lang="en-GB" sz="1300">
                <a:solidFill>
                  <a:srgbClr val="333333"/>
                </a:solidFill>
              </a:rPr>
              <a:t>2.2 Deliver</a:t>
            </a:r>
            <a:r>
              <a:rPr lang="en-GB" sz="1300">
                <a:solidFill>
                  <a:srgbClr val="333333"/>
                </a:solidFill>
              </a:rPr>
              <a:t> a 15-minute Zoom presentation about how the GDE framework enables targeted and efficient teaching in driver training and why you would focus on using driving scenarios based on the GDE matrix when training PDI/ADIs.</a:t>
            </a:r>
            <a:endParaRPr sz="13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lang="en-GB" sz="1300">
                <a:solidFill>
                  <a:srgbClr val="333333"/>
                </a:solidFill>
              </a:rPr>
              <a:t>The presentation must include five driving scenarios, one for each of the five levels of the GDE matrix.</a:t>
            </a:r>
            <a:endParaRPr sz="13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lang="en-GB" sz="1300">
                <a:solidFill>
                  <a:srgbClr val="333333"/>
                </a:solidFill>
              </a:rPr>
              <a:t>The presentation must include how the trainer would transfer their knowledge and understanding to a PDI.</a:t>
            </a:r>
            <a:endParaRPr sz="1300">
              <a:solidFill>
                <a:srgbClr val="333333"/>
              </a:solidFill>
            </a:endParaRPr>
          </a:p>
          <a:p>
            <a:pPr indent="0" lvl="0" marL="0" rtl="0" algn="l">
              <a:lnSpc>
                <a:spcPct val="100000"/>
              </a:lnSpc>
              <a:spcBef>
                <a:spcPts val="1200"/>
              </a:spcBef>
              <a:spcAft>
                <a:spcPts val="1200"/>
              </a:spcAft>
              <a:buClr>
                <a:schemeClr val="dk1"/>
              </a:buClr>
              <a:buSzPts val="1100"/>
              <a:buFont typeface="Arial"/>
              <a:buNone/>
            </a:pPr>
            <a:r>
              <a:rPr lang="en-GB" sz="1300">
                <a:solidFill>
                  <a:srgbClr val="333333"/>
                </a:solidFill>
              </a:rPr>
              <a:t>Demonstrate your knowledge and understanding while delivering the presentation. IDEA will organise the Zoom session. At the end of the session, there will be a 10-minute feedback discussion with IDEA facilitators.</a:t>
            </a:r>
            <a:endParaRPr sz="19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69"/>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436" name="Google Shape;436;p69"/>
          <p:cNvSpPr txBox="1"/>
          <p:nvPr>
            <p:ph idx="1" type="body"/>
          </p:nvPr>
        </p:nvSpPr>
        <p:spPr>
          <a:xfrm>
            <a:off x="311945" y="1143062"/>
            <a:ext cx="8304600" cy="38772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b="1" lang="en-GB" sz="1400">
                <a:solidFill>
                  <a:schemeClr val="dk1"/>
                </a:solidFill>
              </a:rPr>
              <a:t>LO-Explain how cause and effect is used in driver training and their implications for road safety.</a:t>
            </a:r>
            <a:endParaRPr b="1" sz="14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a:p>
            <a:pPr indent="0" lvl="0" marL="0" rtl="0" algn="l">
              <a:lnSpc>
                <a:spcPct val="100000"/>
              </a:lnSpc>
              <a:spcBef>
                <a:spcPts val="0"/>
              </a:spcBef>
              <a:spcAft>
                <a:spcPts val="0"/>
              </a:spcAft>
              <a:buNone/>
            </a:pPr>
            <a:r>
              <a:rPr b="1" lang="en-GB" sz="1400">
                <a:solidFill>
                  <a:schemeClr val="dk1"/>
                </a:solidFill>
              </a:rPr>
              <a:t>3.1 Quiz</a:t>
            </a:r>
            <a:r>
              <a:rPr lang="en-GB" sz="1400">
                <a:solidFill>
                  <a:schemeClr val="dk1"/>
                </a:solidFill>
              </a:rPr>
              <a:t>.  Identify the role of cause and effect in teaching safe driving practices.</a:t>
            </a:r>
            <a:endParaRPr sz="14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a:p>
            <a:pPr indent="0" lvl="0" marL="0" rtl="0" algn="l">
              <a:lnSpc>
                <a:spcPct val="100000"/>
              </a:lnSpc>
              <a:spcBef>
                <a:spcPts val="0"/>
              </a:spcBef>
              <a:spcAft>
                <a:spcPts val="0"/>
              </a:spcAft>
              <a:buNone/>
            </a:pPr>
            <a:r>
              <a:rPr b="1" lang="en-GB" sz="1400">
                <a:solidFill>
                  <a:schemeClr val="dk1"/>
                </a:solidFill>
              </a:rPr>
              <a:t>3.2 Submit</a:t>
            </a:r>
            <a:r>
              <a:rPr lang="en-GB" sz="1400">
                <a:solidFill>
                  <a:schemeClr val="dk1"/>
                </a:solidFill>
              </a:rPr>
              <a:t> a r</a:t>
            </a:r>
            <a:r>
              <a:rPr lang="en-GB" sz="1400">
                <a:solidFill>
                  <a:srgbClr val="333333"/>
                </a:solidFill>
              </a:rPr>
              <a:t>eflective log on what you have learned in this unit. </a:t>
            </a:r>
            <a:endParaRPr sz="1400">
              <a:solidFill>
                <a:srgbClr val="333333"/>
              </a:solidFill>
            </a:endParaRPr>
          </a:p>
          <a:p>
            <a:pPr indent="0" lvl="0" marL="0" rtl="0" algn="l">
              <a:lnSpc>
                <a:spcPct val="100000"/>
              </a:lnSpc>
              <a:spcBef>
                <a:spcPts val="1200"/>
              </a:spcBef>
              <a:spcAft>
                <a:spcPts val="0"/>
              </a:spcAft>
              <a:buNone/>
            </a:pPr>
            <a:r>
              <a:rPr lang="en-GB" sz="1400">
                <a:solidFill>
                  <a:srgbClr val="333333"/>
                </a:solidFill>
              </a:rPr>
              <a:t>The reflective log submitted must be complete and demonstrate the following five steps:</a:t>
            </a:r>
            <a:endParaRPr sz="1400">
              <a:solidFill>
                <a:srgbClr val="333333"/>
              </a:solidFill>
            </a:endParaRPr>
          </a:p>
          <a:p>
            <a:pPr indent="-317500" lvl="0" marL="673100" rtl="0" algn="l">
              <a:lnSpc>
                <a:spcPct val="100000"/>
              </a:lnSpc>
              <a:spcBef>
                <a:spcPts val="1200"/>
              </a:spcBef>
              <a:spcAft>
                <a:spcPts val="0"/>
              </a:spcAft>
              <a:buClr>
                <a:srgbClr val="333333"/>
              </a:buClr>
              <a:buSzPts val="1400"/>
              <a:buAutoNum type="arabicPeriod"/>
            </a:pPr>
            <a:r>
              <a:rPr lang="en-GB" sz="1400">
                <a:solidFill>
                  <a:srgbClr val="333333"/>
                </a:solidFill>
              </a:rPr>
              <a:t>What happened</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were you thinking and feeling</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was good and bad about the experience</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sense can you make of the situation</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If it happened again, what would you do</a:t>
            </a:r>
            <a:endParaRPr sz="1400">
              <a:solidFill>
                <a:srgbClr val="333333"/>
              </a:solidFill>
            </a:endParaRPr>
          </a:p>
          <a:p>
            <a:pPr indent="0" lvl="0" marL="0" rtl="0" algn="l">
              <a:lnSpc>
                <a:spcPct val="100000"/>
              </a:lnSpc>
              <a:spcBef>
                <a:spcPts val="1200"/>
              </a:spcBef>
              <a:spcAft>
                <a:spcPts val="1200"/>
              </a:spcAft>
              <a:buNone/>
            </a:pPr>
            <a:r>
              <a:rPr lang="en-GB" sz="1400">
                <a:solidFill>
                  <a:srgbClr val="333333"/>
                </a:solidFill>
              </a:rPr>
              <a:t>You can submit your assignment in written, audio, video or image format by uploading a file to the File Upload box (only one file can be uploaded, so please combine multiple documents into one file).</a:t>
            </a:r>
            <a:endParaRPr sz="20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70"/>
          <p:cNvSpPr txBox="1"/>
          <p:nvPr>
            <p:ph type="title"/>
          </p:nvPr>
        </p:nvSpPr>
        <p:spPr>
          <a:xfrm>
            <a:off x="415600" y="593367"/>
            <a:ext cx="11360700" cy="763500"/>
          </a:xfrm>
          <a:prstGeom prst="rect">
            <a:avLst/>
          </a:prstGeom>
        </p:spPr>
        <p:txBody>
          <a:bodyPr anchorCtr="0" anchor="ctr" bIns="34275" lIns="68575" spcFirstLastPara="1" rIns="68575" wrap="square" tIns="34275">
            <a:normAutofit/>
          </a:bodyPr>
          <a:lstStyle/>
          <a:p>
            <a:pPr indent="0" lvl="0" marL="0" rtl="0" algn="l">
              <a:spcBef>
                <a:spcPts val="0"/>
              </a:spcBef>
              <a:spcAft>
                <a:spcPts val="0"/>
              </a:spcAft>
              <a:buNone/>
            </a:pPr>
            <a:r>
              <a:rPr lang="en-GB"/>
              <a:t>  </a:t>
            </a:r>
            <a:endParaRPr/>
          </a:p>
        </p:txBody>
      </p:sp>
      <p:sp>
        <p:nvSpPr>
          <p:cNvPr id="442" name="Google Shape;442;p70"/>
          <p:cNvSpPr txBox="1"/>
          <p:nvPr>
            <p:ph idx="1" type="body"/>
          </p:nvPr>
        </p:nvSpPr>
        <p:spPr>
          <a:xfrm>
            <a:off x="311700" y="1165575"/>
            <a:ext cx="3509400" cy="3416400"/>
          </a:xfrm>
          <a:prstGeom prst="rect">
            <a:avLst/>
          </a:prstGeom>
        </p:spPr>
        <p:txBody>
          <a:bodyPr anchorCtr="0" anchor="t" bIns="34275" lIns="68575" spcFirstLastPara="1" rIns="68575" wrap="square" tIns="34275">
            <a:normAutofit/>
          </a:bodyPr>
          <a:lstStyle/>
          <a:p>
            <a:pPr indent="0" lvl="0" marL="0" rtl="0" algn="l">
              <a:spcBef>
                <a:spcPts val="800"/>
              </a:spcBef>
              <a:spcAft>
                <a:spcPts val="0"/>
              </a:spcAft>
              <a:buNone/>
            </a:pPr>
            <a:r>
              <a:rPr lang="en-GB"/>
              <a:t>  </a:t>
            </a:r>
            <a:endParaRPr/>
          </a:p>
        </p:txBody>
      </p:sp>
      <p:pic>
        <p:nvPicPr>
          <p:cNvPr id="443" name="Google Shape;443;p70" title="Untitled design (36).png"/>
          <p:cNvPicPr preferRelativeResize="0"/>
          <p:nvPr/>
        </p:nvPicPr>
        <p:blipFill>
          <a:blip r:embed="rId3">
            <a:alphaModFix/>
          </a:blip>
          <a:stretch>
            <a:fillRect/>
          </a:stretch>
        </p:blipFill>
        <p:spPr>
          <a:xfrm>
            <a:off x="1504176" y="0"/>
            <a:ext cx="6135648" cy="51435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0"/>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159" name="Google Shape;159;p30"/>
          <p:cNvSpPr txBox="1"/>
          <p:nvPr>
            <p:ph idx="1" type="body"/>
          </p:nvPr>
        </p:nvSpPr>
        <p:spPr>
          <a:xfrm>
            <a:off x="285745" y="1162737"/>
            <a:ext cx="8304600" cy="38772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LO - Recognise and explain the different levels of GDE and how they link to driver training and road safety.</a:t>
            </a:r>
            <a:endParaRPr b="1"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b="1"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1.1 Quiz:</a:t>
            </a:r>
            <a:r>
              <a:rPr lang="en-GB" sz="1400">
                <a:solidFill>
                  <a:schemeClr val="dk1"/>
                </a:solidFill>
              </a:rPr>
              <a:t> Identify the levels that make up the GDE matrix.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GB" sz="1400">
                <a:solidFill>
                  <a:srgbClr val="333333"/>
                </a:solidFill>
              </a:rPr>
              <a:t>1.2 Completed during the online session</a:t>
            </a:r>
            <a:r>
              <a:rPr lang="en-GB" sz="1400">
                <a:solidFill>
                  <a:srgbClr val="333333"/>
                </a:solidFill>
              </a:rPr>
              <a:t>.  Explain how the GDE links to driver training at the learner driver level and to full license holders.</a:t>
            </a:r>
            <a:endParaRPr sz="14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lang="en-GB" sz="1400">
                <a:solidFill>
                  <a:srgbClr val="333333"/>
                </a:solidFill>
              </a:rPr>
              <a:t>During the unit, candidates will be asked how the GDE links to the learner driver's and full licence holder's driving skills, decision-making, understanding, knowledge, self-assessment and risk-increasing factors when driving.</a:t>
            </a:r>
            <a:endParaRPr sz="1400">
              <a:solidFill>
                <a:srgbClr val="333333"/>
              </a:solidFill>
            </a:endParaRPr>
          </a:p>
          <a:p>
            <a:pPr indent="0" lvl="0" marL="0" rtl="0" algn="l">
              <a:lnSpc>
                <a:spcPct val="100000"/>
              </a:lnSpc>
              <a:spcBef>
                <a:spcPts val="1200"/>
              </a:spcBef>
              <a:spcAft>
                <a:spcPts val="1200"/>
              </a:spcAft>
              <a:buClr>
                <a:schemeClr val="dk1"/>
              </a:buClr>
              <a:buSzPts val="1100"/>
              <a:buFont typeface="Arial"/>
              <a:buNone/>
            </a:pPr>
            <a:r>
              <a:rPr lang="en-GB" sz="1400">
                <a:solidFill>
                  <a:srgbClr val="333333"/>
                </a:solidFill>
              </a:rPr>
              <a:t>The discussion must include how the trainer would transfer their knowledge and understanding to a PDI.</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1"/>
          <p:cNvSpPr txBox="1"/>
          <p:nvPr>
            <p:ph type="title"/>
          </p:nvPr>
        </p:nvSpPr>
        <p:spPr>
          <a:xfrm>
            <a:off x="164100" y="1284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165" name="Google Shape;165;p31"/>
          <p:cNvSpPr txBox="1"/>
          <p:nvPr>
            <p:ph idx="1" type="body"/>
          </p:nvPr>
        </p:nvSpPr>
        <p:spPr>
          <a:xfrm>
            <a:off x="306695" y="820812"/>
            <a:ext cx="8304600" cy="3877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GB" sz="1300">
                <a:solidFill>
                  <a:schemeClr val="dk1"/>
                </a:solidFill>
              </a:rPr>
              <a:t>LO- Explain using the GDE matrix to create examples and scenarios.</a:t>
            </a:r>
            <a:r>
              <a:rPr lang="en-GB" sz="1300">
                <a:solidFill>
                  <a:schemeClr val="dk1"/>
                </a:solidFill>
              </a:rPr>
              <a:t> </a:t>
            </a:r>
            <a:endParaRPr sz="13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3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GB" sz="1300">
                <a:solidFill>
                  <a:srgbClr val="333333"/>
                </a:solidFill>
              </a:rPr>
              <a:t>2.1</a:t>
            </a:r>
            <a:r>
              <a:rPr lang="en-GB" sz="1300">
                <a:solidFill>
                  <a:srgbClr val="333333"/>
                </a:solidFill>
              </a:rPr>
              <a:t> Create your own GDE matrix example using the template (or create your own).</a:t>
            </a:r>
            <a:endParaRPr sz="13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lang="en-GB" sz="1300">
                <a:solidFill>
                  <a:srgbClr val="333333"/>
                </a:solidFill>
              </a:rPr>
              <a:t>Include five driving scenarios, one for each of the five levels.</a:t>
            </a:r>
            <a:endParaRPr sz="13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b="1" lang="en-GB" sz="1200">
                <a:solidFill>
                  <a:srgbClr val="333333"/>
                </a:solidFill>
              </a:rPr>
              <a:t>Submit</a:t>
            </a:r>
            <a:r>
              <a:rPr lang="en-GB" sz="1200">
                <a:solidFill>
                  <a:srgbClr val="333333"/>
                </a:solidFill>
              </a:rPr>
              <a:t> the completed examples on your GDE matrix. Then use the completed GDE matrix in your presentation to your PDI/ADIs.</a:t>
            </a:r>
            <a:endParaRPr sz="1200">
              <a:solidFill>
                <a:srgbClr val="333333"/>
              </a:solidFill>
            </a:endParaRPr>
          </a:p>
          <a:p>
            <a:pPr indent="-304800" lvl="0" marL="457200" rtl="0" algn="l">
              <a:lnSpc>
                <a:spcPct val="100000"/>
              </a:lnSpc>
              <a:spcBef>
                <a:spcPts val="1200"/>
              </a:spcBef>
              <a:spcAft>
                <a:spcPts val="0"/>
              </a:spcAft>
              <a:buClr>
                <a:srgbClr val="333333"/>
              </a:buClr>
              <a:buSzPts val="1200"/>
              <a:buChar char="●"/>
            </a:pPr>
            <a:r>
              <a:rPr lang="en-GB" sz="1200">
                <a:solidFill>
                  <a:srgbClr val="333333"/>
                </a:solidFill>
              </a:rPr>
              <a:t>Submit your GDE matrix with the 5 scenarios </a:t>
            </a:r>
            <a:endParaRPr sz="1200">
              <a:solidFill>
                <a:srgbClr val="333333"/>
              </a:solidFill>
            </a:endParaRPr>
          </a:p>
          <a:p>
            <a:pPr indent="-304800" lvl="0" marL="457200" rtl="0" algn="l">
              <a:lnSpc>
                <a:spcPct val="100000"/>
              </a:lnSpc>
              <a:spcBef>
                <a:spcPts val="0"/>
              </a:spcBef>
              <a:spcAft>
                <a:spcPts val="0"/>
              </a:spcAft>
              <a:buClr>
                <a:srgbClr val="333333"/>
              </a:buClr>
              <a:buSzPts val="1200"/>
              <a:buChar char="●"/>
            </a:pPr>
            <a:r>
              <a:rPr lang="en-GB" sz="1200">
                <a:solidFill>
                  <a:srgbClr val="333333"/>
                </a:solidFill>
              </a:rPr>
              <a:t>Then use the same matrix with the 5 scenarios for your presentation.</a:t>
            </a:r>
            <a:endParaRPr sz="1200">
              <a:solidFill>
                <a:srgbClr val="333333"/>
              </a:solidFill>
            </a:endParaRPr>
          </a:p>
          <a:p>
            <a:pPr indent="0" lvl="0" marL="0" rtl="0" algn="l">
              <a:lnSpc>
                <a:spcPct val="100000"/>
              </a:lnSpc>
              <a:spcBef>
                <a:spcPts val="1200"/>
              </a:spcBef>
              <a:spcAft>
                <a:spcPts val="0"/>
              </a:spcAft>
              <a:buNone/>
            </a:pPr>
            <a:r>
              <a:rPr b="1" lang="en-GB" sz="1300">
                <a:solidFill>
                  <a:srgbClr val="333333"/>
                </a:solidFill>
              </a:rPr>
              <a:t>2.2 Deliver</a:t>
            </a:r>
            <a:r>
              <a:rPr lang="en-GB" sz="1300">
                <a:solidFill>
                  <a:srgbClr val="333333"/>
                </a:solidFill>
              </a:rPr>
              <a:t> a 15-minute Zoom presentation about how the GDE framework enables targeted and efficient teaching in driver training and why you would focus on using driving scenarios based on the GDE matrix when training PDI/ADIs.</a:t>
            </a:r>
            <a:endParaRPr sz="13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lang="en-GB" sz="1300">
                <a:solidFill>
                  <a:srgbClr val="333333"/>
                </a:solidFill>
              </a:rPr>
              <a:t>The presentation must include five driving scenarios, one for each of the five levels of the GDE matrix.</a:t>
            </a:r>
            <a:endParaRPr sz="13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lang="en-GB" sz="1300">
                <a:solidFill>
                  <a:srgbClr val="333333"/>
                </a:solidFill>
              </a:rPr>
              <a:t>The presentation must include how the trainer would transfer their knowledge and understanding to a PDI.</a:t>
            </a:r>
            <a:endParaRPr sz="1300">
              <a:solidFill>
                <a:srgbClr val="333333"/>
              </a:solidFill>
            </a:endParaRPr>
          </a:p>
          <a:p>
            <a:pPr indent="0" lvl="0" marL="0" rtl="0" algn="l">
              <a:lnSpc>
                <a:spcPct val="100000"/>
              </a:lnSpc>
              <a:spcBef>
                <a:spcPts val="1200"/>
              </a:spcBef>
              <a:spcAft>
                <a:spcPts val="1200"/>
              </a:spcAft>
              <a:buClr>
                <a:schemeClr val="dk1"/>
              </a:buClr>
              <a:buSzPts val="1100"/>
              <a:buFont typeface="Arial"/>
              <a:buNone/>
            </a:pPr>
            <a:r>
              <a:rPr lang="en-GB" sz="1300">
                <a:solidFill>
                  <a:srgbClr val="333333"/>
                </a:solidFill>
              </a:rPr>
              <a:t>Demonstrate your knowledge and understanding while delivering the presentation. IDEA will organise the Zoom session. At the end of the session, there will be a 10-minute feedback discussion with IDEA facilitators.</a:t>
            </a:r>
            <a:endParaRPr sz="19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2"/>
          <p:cNvSpPr txBox="1"/>
          <p:nvPr>
            <p:ph type="title"/>
          </p:nvPr>
        </p:nvSpPr>
        <p:spPr>
          <a:xfrm>
            <a:off x="200025" y="2577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Assignments</a:t>
            </a:r>
            <a:endParaRPr sz="3600"/>
          </a:p>
        </p:txBody>
      </p:sp>
      <p:sp>
        <p:nvSpPr>
          <p:cNvPr id="171" name="Google Shape;171;p32"/>
          <p:cNvSpPr txBox="1"/>
          <p:nvPr>
            <p:ph idx="1" type="body"/>
          </p:nvPr>
        </p:nvSpPr>
        <p:spPr>
          <a:xfrm>
            <a:off x="311945" y="1143062"/>
            <a:ext cx="8304600" cy="38772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LO-Explain how cause and effect is used in driver training and their implications for road safety.</a:t>
            </a:r>
            <a:endParaRPr b="1"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3.1 Quiz</a:t>
            </a:r>
            <a:r>
              <a:rPr lang="en-GB" sz="1400">
                <a:solidFill>
                  <a:schemeClr val="dk1"/>
                </a:solidFill>
              </a:rPr>
              <a:t>.  Identify the role of cause and effect in teaching safe driving practices.</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b="1" lang="en-GB" sz="1400">
                <a:solidFill>
                  <a:schemeClr val="dk1"/>
                </a:solidFill>
              </a:rPr>
              <a:t>3.2 Submit</a:t>
            </a:r>
            <a:r>
              <a:rPr lang="en-GB" sz="1400">
                <a:solidFill>
                  <a:schemeClr val="dk1"/>
                </a:solidFill>
              </a:rPr>
              <a:t> a r</a:t>
            </a:r>
            <a:r>
              <a:rPr lang="en-GB" sz="1400">
                <a:solidFill>
                  <a:srgbClr val="333333"/>
                </a:solidFill>
              </a:rPr>
              <a:t>eflective log on what you have learned in this unit. </a:t>
            </a:r>
            <a:endParaRPr sz="1400">
              <a:solidFill>
                <a:srgbClr val="333333"/>
              </a:solidFill>
            </a:endParaRPr>
          </a:p>
          <a:p>
            <a:pPr indent="0" lvl="0" marL="0" rtl="0" algn="l">
              <a:lnSpc>
                <a:spcPct val="100000"/>
              </a:lnSpc>
              <a:spcBef>
                <a:spcPts val="1200"/>
              </a:spcBef>
              <a:spcAft>
                <a:spcPts val="0"/>
              </a:spcAft>
              <a:buClr>
                <a:schemeClr val="dk1"/>
              </a:buClr>
              <a:buSzPts val="1100"/>
              <a:buFont typeface="Arial"/>
              <a:buNone/>
            </a:pPr>
            <a:r>
              <a:rPr lang="en-GB" sz="1400">
                <a:solidFill>
                  <a:srgbClr val="333333"/>
                </a:solidFill>
              </a:rPr>
              <a:t>The reflective log submitted must be complete and demonstrate the following five steps:</a:t>
            </a:r>
            <a:endParaRPr sz="1400">
              <a:solidFill>
                <a:srgbClr val="333333"/>
              </a:solidFill>
            </a:endParaRPr>
          </a:p>
          <a:p>
            <a:pPr indent="-317500" lvl="0" marL="673100" rtl="0" algn="l">
              <a:lnSpc>
                <a:spcPct val="100000"/>
              </a:lnSpc>
              <a:spcBef>
                <a:spcPts val="1200"/>
              </a:spcBef>
              <a:spcAft>
                <a:spcPts val="0"/>
              </a:spcAft>
              <a:buClr>
                <a:srgbClr val="333333"/>
              </a:buClr>
              <a:buSzPts val="1400"/>
              <a:buAutoNum type="arabicPeriod"/>
            </a:pPr>
            <a:r>
              <a:rPr lang="en-GB" sz="1400">
                <a:solidFill>
                  <a:srgbClr val="333333"/>
                </a:solidFill>
              </a:rPr>
              <a:t>What happened</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were you thinking and feeling</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was good and bad about the experience</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What sense can you make of the situation</a:t>
            </a:r>
            <a:endParaRPr sz="1400">
              <a:solidFill>
                <a:srgbClr val="333333"/>
              </a:solidFill>
            </a:endParaRPr>
          </a:p>
          <a:p>
            <a:pPr indent="-317500" lvl="0" marL="673100" rtl="0" algn="l">
              <a:lnSpc>
                <a:spcPct val="100000"/>
              </a:lnSpc>
              <a:spcBef>
                <a:spcPts val="0"/>
              </a:spcBef>
              <a:spcAft>
                <a:spcPts val="0"/>
              </a:spcAft>
              <a:buClr>
                <a:srgbClr val="333333"/>
              </a:buClr>
              <a:buSzPts val="1400"/>
              <a:buAutoNum type="arabicPeriod"/>
            </a:pPr>
            <a:r>
              <a:rPr lang="en-GB" sz="1400">
                <a:solidFill>
                  <a:srgbClr val="333333"/>
                </a:solidFill>
              </a:rPr>
              <a:t>If it happened again, what would you do</a:t>
            </a:r>
            <a:endParaRPr sz="1400">
              <a:solidFill>
                <a:srgbClr val="333333"/>
              </a:solidFill>
            </a:endParaRPr>
          </a:p>
          <a:p>
            <a:pPr indent="0" lvl="0" marL="0" rtl="0" algn="l">
              <a:lnSpc>
                <a:spcPct val="100000"/>
              </a:lnSpc>
              <a:spcBef>
                <a:spcPts val="1200"/>
              </a:spcBef>
              <a:spcAft>
                <a:spcPts val="1200"/>
              </a:spcAft>
              <a:buClr>
                <a:schemeClr val="dk1"/>
              </a:buClr>
              <a:buSzPts val="1100"/>
              <a:buFont typeface="Arial"/>
              <a:buNone/>
            </a:pPr>
            <a:r>
              <a:rPr lang="en-GB" sz="1400">
                <a:solidFill>
                  <a:srgbClr val="333333"/>
                </a:solidFill>
              </a:rPr>
              <a:t>You can submit your assignment in written, audio, video or image format by uploading a file to the File Upload box (only one file can be uploaded, so please combine multiple documents into one file).</a:t>
            </a:r>
            <a:endParaRPr sz="2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3"/>
          <p:cNvSpPr txBox="1"/>
          <p:nvPr>
            <p:ph type="title"/>
          </p:nvPr>
        </p:nvSpPr>
        <p:spPr>
          <a:xfrm>
            <a:off x="419700" y="736094"/>
            <a:ext cx="8304600" cy="578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3600"/>
              <a:t>The GDE </a:t>
            </a:r>
            <a:endParaRPr sz="3600"/>
          </a:p>
        </p:txBody>
      </p:sp>
      <p:sp>
        <p:nvSpPr>
          <p:cNvPr id="177" name="Google Shape;177;p33"/>
          <p:cNvSpPr txBox="1"/>
          <p:nvPr>
            <p:ph idx="1" type="body"/>
          </p:nvPr>
        </p:nvSpPr>
        <p:spPr>
          <a:xfrm>
            <a:off x="419700" y="2027633"/>
            <a:ext cx="8304600" cy="1277100"/>
          </a:xfrm>
          <a:prstGeom prst="rect">
            <a:avLst/>
          </a:prstGeom>
        </p:spPr>
        <p:txBody>
          <a:bodyPr anchorCtr="0" anchor="t" bIns="91425" lIns="91425" spcFirstLastPara="1" rIns="91425" wrap="square" tIns="91425">
            <a:normAutofit fontScale="85000"/>
          </a:bodyPr>
          <a:lstStyle/>
          <a:p>
            <a:pPr indent="0" lvl="0" marL="0" rtl="0" algn="ctr">
              <a:spcBef>
                <a:spcPts val="0"/>
              </a:spcBef>
              <a:spcAft>
                <a:spcPts val="0"/>
              </a:spcAft>
              <a:buClr>
                <a:schemeClr val="dk1"/>
              </a:buClr>
              <a:buSzPct val="44444"/>
              <a:buFont typeface="Arial"/>
              <a:buNone/>
            </a:pPr>
            <a:r>
              <a:rPr b="1" lang="en-GB">
                <a:solidFill>
                  <a:srgbClr val="7030A0"/>
                </a:solidFill>
              </a:rPr>
              <a:t> </a:t>
            </a:r>
            <a:endParaRPr b="1">
              <a:solidFill>
                <a:srgbClr val="7030A0"/>
              </a:solidFill>
            </a:endParaRPr>
          </a:p>
          <a:p>
            <a:pPr indent="0" lvl="0" marL="0" rtl="0" algn="ctr">
              <a:spcBef>
                <a:spcPts val="0"/>
              </a:spcBef>
              <a:spcAft>
                <a:spcPts val="1200"/>
              </a:spcAft>
              <a:buNone/>
            </a:pPr>
            <a:r>
              <a:rPr lang="en-GB" sz="4800"/>
              <a:t>How would you </a:t>
            </a:r>
            <a:r>
              <a:rPr lang="en-GB" sz="4800"/>
              <a:t>describe</a:t>
            </a:r>
            <a:r>
              <a:rPr lang="en-GB" sz="4800"/>
              <a:t> the GDE?</a:t>
            </a:r>
            <a:endParaRPr sz="48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4"/>
          <p:cNvSpPr txBox="1"/>
          <p:nvPr>
            <p:ph type="title"/>
          </p:nvPr>
        </p:nvSpPr>
        <p:spPr>
          <a:xfrm>
            <a:off x="883200" y="3807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GB" sz="1800"/>
              <a:t>What is the GDE : The Goals for Driver Education (HERMES)</a:t>
            </a:r>
            <a:endParaRPr b="1" sz="1200"/>
          </a:p>
        </p:txBody>
      </p:sp>
      <p:sp>
        <p:nvSpPr>
          <p:cNvPr id="183" name="Google Shape;183;p34"/>
          <p:cNvSpPr txBox="1"/>
          <p:nvPr>
            <p:ph idx="1" type="body"/>
          </p:nvPr>
        </p:nvSpPr>
        <p:spPr>
          <a:xfrm>
            <a:off x="883200" y="1178725"/>
            <a:ext cx="6596400" cy="3015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en-GB">
                <a:solidFill>
                  <a:schemeClr val="dk1"/>
                </a:solidFill>
              </a:rPr>
              <a:t>The GDE ( Goals for Driver Education) is a framework for driver </a:t>
            </a:r>
            <a:r>
              <a:rPr b="1" lang="en-GB">
                <a:solidFill>
                  <a:schemeClr val="dk1"/>
                </a:solidFill>
              </a:rPr>
              <a:t>education</a:t>
            </a:r>
            <a:r>
              <a:rPr b="1" lang="en-GB">
                <a:solidFill>
                  <a:schemeClr val="dk1"/>
                </a:solidFill>
              </a:rPr>
              <a:t> that emphasises the </a:t>
            </a:r>
            <a:r>
              <a:rPr b="1" lang="en-GB">
                <a:solidFill>
                  <a:schemeClr val="dk1"/>
                </a:solidFill>
              </a:rPr>
              <a:t>requirements</a:t>
            </a:r>
            <a:r>
              <a:rPr b="1" lang="en-GB">
                <a:solidFill>
                  <a:schemeClr val="dk1"/>
                </a:solidFill>
              </a:rPr>
              <a:t> for the </a:t>
            </a:r>
            <a:r>
              <a:rPr b="1" lang="en-GB">
                <a:solidFill>
                  <a:schemeClr val="dk1"/>
                </a:solidFill>
              </a:rPr>
              <a:t>motivational</a:t>
            </a:r>
            <a:r>
              <a:rPr b="1" lang="en-GB">
                <a:solidFill>
                  <a:schemeClr val="dk1"/>
                </a:solidFill>
              </a:rPr>
              <a:t> and risk-increasing aspects of driving to be incorporated into driving programs. This is in addition to </a:t>
            </a:r>
            <a:r>
              <a:rPr b="1" lang="en-GB">
                <a:solidFill>
                  <a:schemeClr val="dk1"/>
                </a:solidFill>
              </a:rPr>
              <a:t>the</a:t>
            </a:r>
            <a:r>
              <a:rPr b="1" lang="en-GB">
                <a:solidFill>
                  <a:schemeClr val="dk1"/>
                </a:solidFill>
              </a:rPr>
              <a:t> current skills-based </a:t>
            </a:r>
            <a:r>
              <a:rPr b="1" lang="en-GB">
                <a:solidFill>
                  <a:schemeClr val="dk1"/>
                </a:solidFill>
              </a:rPr>
              <a:t>competencies taught on a daily basis. </a:t>
            </a:r>
            <a:r>
              <a:rPr lang="en-GB" sz="1200"/>
              <a:t> </a:t>
            </a:r>
            <a:endParaRPr sz="1200"/>
          </a:p>
        </p:txBody>
      </p:sp>
      <p:sp>
        <p:nvSpPr>
          <p:cNvPr id="184" name="Google Shape;184;p34"/>
          <p:cNvSpPr txBox="1"/>
          <p:nvPr/>
        </p:nvSpPr>
        <p:spPr>
          <a:xfrm>
            <a:off x="866700" y="3307575"/>
            <a:ext cx="6629400" cy="116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600">
                <a:solidFill>
                  <a:schemeClr val="dk2"/>
                </a:solidFill>
              </a:rPr>
              <a:t>The GDE matrix framework outlines the knowledge, skills and </a:t>
            </a:r>
            <a:r>
              <a:rPr lang="en-GB" sz="1600">
                <a:solidFill>
                  <a:schemeClr val="dk2"/>
                </a:solidFill>
              </a:rPr>
              <a:t>attitudes</a:t>
            </a:r>
            <a:r>
              <a:rPr lang="en-GB" sz="1600">
                <a:solidFill>
                  <a:schemeClr val="dk2"/>
                </a:solidFill>
              </a:rPr>
              <a:t> needed </a:t>
            </a:r>
            <a:r>
              <a:rPr lang="en-GB" sz="1600">
                <a:solidFill>
                  <a:schemeClr val="dk2"/>
                </a:solidFill>
              </a:rPr>
              <a:t>for</a:t>
            </a:r>
            <a:r>
              <a:rPr lang="en-GB" sz="1600">
                <a:solidFill>
                  <a:schemeClr val="dk2"/>
                </a:solidFill>
              </a:rPr>
              <a:t> safe and responsible driving. </a:t>
            </a:r>
            <a:r>
              <a:rPr lang="en-GB" sz="1600">
                <a:solidFill>
                  <a:schemeClr val="dk2"/>
                </a:solidFill>
              </a:rPr>
              <a:t>It's</a:t>
            </a:r>
            <a:r>
              <a:rPr lang="en-GB" sz="1600">
                <a:solidFill>
                  <a:schemeClr val="dk2"/>
                </a:solidFill>
              </a:rPr>
              <a:t> a hierarchical scheme that breaks down learning process </a:t>
            </a:r>
            <a:r>
              <a:rPr lang="en-GB" sz="1600">
                <a:solidFill>
                  <a:schemeClr val="dk2"/>
                </a:solidFill>
              </a:rPr>
              <a:t>into</a:t>
            </a:r>
            <a:r>
              <a:rPr lang="en-GB" sz="1600">
                <a:solidFill>
                  <a:schemeClr val="dk2"/>
                </a:solidFill>
              </a:rPr>
              <a:t> 5 levels each focusing on </a:t>
            </a:r>
            <a:r>
              <a:rPr lang="en-GB" sz="1600">
                <a:solidFill>
                  <a:schemeClr val="dk2"/>
                </a:solidFill>
              </a:rPr>
              <a:t>different</a:t>
            </a:r>
            <a:r>
              <a:rPr lang="en-GB" sz="1600">
                <a:solidFill>
                  <a:schemeClr val="dk2"/>
                </a:solidFill>
              </a:rPr>
              <a:t> aspects of driving.  </a:t>
            </a:r>
            <a:endParaRPr sz="1600">
              <a:solidFill>
                <a:schemeClr val="dk2"/>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